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</p:sldMasterIdLst>
  <p:notesMasterIdLst>
    <p:notesMasterId r:id="rId3"/>
  </p:notesMasterIdLst>
  <p:handoutMasterIdLst>
    <p:handoutMasterId r:id="rId4"/>
  </p:handoutMasterIdLst>
  <p:sldIdLst>
    <p:sldId id="988" r:id="rId2"/>
  </p:sldIdLst>
  <p:sldSz cx="12192000" cy="6858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BB4"/>
    <a:srgbClr val="5DB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2"/>
    <p:restoredTop sz="95694"/>
  </p:normalViewPr>
  <p:slideViewPr>
    <p:cSldViewPr snapToGrid="0" snapToObjects="1" showGuides="1">
      <p:cViewPr varScale="1">
        <p:scale>
          <a:sx n="67" d="100"/>
          <a:sy n="67" d="100"/>
        </p:scale>
        <p:origin x="6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eer rao" userId="4f9bf3a0809cd873" providerId="LiveId" clId="{98671C64-7002-45C5-85D8-254761D8D224}"/>
    <pc:docChg chg="modSld">
      <pc:chgData name="sameer rao" userId="4f9bf3a0809cd873" providerId="LiveId" clId="{98671C64-7002-45C5-85D8-254761D8D224}" dt="2024-12-04T13:18:30.935" v="32" actId="20577"/>
      <pc:docMkLst>
        <pc:docMk/>
      </pc:docMkLst>
      <pc:sldChg chg="modSp mod">
        <pc:chgData name="sameer rao" userId="4f9bf3a0809cd873" providerId="LiveId" clId="{98671C64-7002-45C5-85D8-254761D8D224}" dt="2024-12-04T13:18:30.935" v="32" actId="20577"/>
        <pc:sldMkLst>
          <pc:docMk/>
          <pc:sldMk cId="1295707825" sldId="988"/>
        </pc:sldMkLst>
        <pc:spChg chg="mod">
          <ac:chgData name="sameer rao" userId="4f9bf3a0809cd873" providerId="LiveId" clId="{98671C64-7002-45C5-85D8-254761D8D224}" dt="2024-12-04T13:18:30.935" v="32" actId="20577"/>
          <ac:spMkLst>
            <pc:docMk/>
            <pc:sldMk cId="1295707825" sldId="988"/>
            <ac:spMk id="7" creationId="{0E779D00-EE2A-A249-AAC7-2A03F061B3F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55389B-7E3F-E544-8DB6-39804D4EAB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7A3058-ECED-9F48-AAE3-9A53A77364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66E10-E95D-F542-983C-78C4C554105A}" type="datetimeFigureOut">
              <a:rPr lang="en-US" smtClean="0">
                <a:latin typeface="Helvetica" pitchFamily="2" charset="0"/>
              </a:rPr>
              <a:t>12/9/2024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C326C-AC8B-5B46-8EB8-6978ABE1B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71324-11D5-D542-AFBF-E1312BA46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6833B-DA43-7D44-8829-8F1301BAD98E}" type="slidenum">
              <a:rPr lang="en-US" smtClean="0">
                <a:latin typeface="Helvetica" pitchFamily="2" charset="0"/>
              </a:rPr>
              <a:t>‹#›</a:t>
            </a:fld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21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1163818E-4CAF-B94B-BF45-FDA5889C50A4}" type="datetimeFigureOut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9AE8E980-C9D7-0D4F-8CBB-44C0E65B9A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80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1308D65-27EF-744C-8E30-53CB093841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39"/>
          <a:stretch/>
        </p:blipFill>
        <p:spPr>
          <a:xfrm>
            <a:off x="0" y="-11722"/>
            <a:ext cx="12192000" cy="1767116"/>
          </a:xfrm>
          <a:custGeom>
            <a:avLst/>
            <a:gdLst>
              <a:gd name="connsiteX0" fmla="*/ 0 w 12192000"/>
              <a:gd name="connsiteY0" fmla="*/ 0 h 1919515"/>
              <a:gd name="connsiteX1" fmla="*/ 12192000 w 12192000"/>
              <a:gd name="connsiteY1" fmla="*/ 0 h 1919515"/>
              <a:gd name="connsiteX2" fmla="*/ 12192000 w 12192000"/>
              <a:gd name="connsiteY2" fmla="*/ 1919515 h 1919515"/>
              <a:gd name="connsiteX3" fmla="*/ 0 w 12192000"/>
              <a:gd name="connsiteY3" fmla="*/ 1919515 h 191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19515">
                <a:moveTo>
                  <a:pt x="0" y="0"/>
                </a:moveTo>
                <a:lnTo>
                  <a:pt x="12192000" y="0"/>
                </a:lnTo>
                <a:lnTo>
                  <a:pt x="12192000" y="1919515"/>
                </a:lnTo>
                <a:lnTo>
                  <a:pt x="0" y="1919515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1A0149-EA53-CD42-A9F4-A4AE7D845A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934140"/>
            <a:ext cx="12192000" cy="1923861"/>
          </a:xfrm>
          <a:custGeom>
            <a:avLst/>
            <a:gdLst>
              <a:gd name="connsiteX0" fmla="*/ 0 w 12192000"/>
              <a:gd name="connsiteY0" fmla="*/ 0 h 1923861"/>
              <a:gd name="connsiteX1" fmla="*/ 12192000 w 12192000"/>
              <a:gd name="connsiteY1" fmla="*/ 0 h 1923861"/>
              <a:gd name="connsiteX2" fmla="*/ 12192000 w 12192000"/>
              <a:gd name="connsiteY2" fmla="*/ 1923861 h 1923861"/>
              <a:gd name="connsiteX3" fmla="*/ 0 w 12192000"/>
              <a:gd name="connsiteY3" fmla="*/ 1923861 h 192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23861">
                <a:moveTo>
                  <a:pt x="0" y="0"/>
                </a:moveTo>
                <a:lnTo>
                  <a:pt x="12192000" y="0"/>
                </a:lnTo>
                <a:lnTo>
                  <a:pt x="12192000" y="1923861"/>
                </a:lnTo>
                <a:lnTo>
                  <a:pt x="0" y="1923861"/>
                </a:lnTo>
                <a:close/>
              </a:path>
            </a:pathLst>
          </a:cu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39FEA12-AC2E-324A-AE97-2F1F3DFEE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8892" y="3383132"/>
            <a:ext cx="9294216" cy="15510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Enter 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28006B86-F69F-2C40-8D89-CFB77B1A2E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003" y="5849755"/>
            <a:ext cx="3261353" cy="468984"/>
          </a:xfrm>
          <a:prstGeom prst="round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lang="en-GB" sz="1800" b="0" i="0" kern="1200" cap="none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enter Report Type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A3E6FC7-4885-464F-9AFC-F584FED1EA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14778" y="5874313"/>
            <a:ext cx="2067219" cy="468984"/>
          </a:xfrm>
          <a:prstGeom prst="round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lang="en-GB" sz="1800" b="0" i="0" kern="1200" cap="none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enter Forecast Period</a:t>
            </a:r>
          </a:p>
        </p:txBody>
      </p:sp>
      <p:pic>
        <p:nvPicPr>
          <p:cNvPr id="19" name="Picture 1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0E6B0C0-F4B2-0743-8F31-64E9E58115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75" y="1712560"/>
            <a:ext cx="4004650" cy="8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4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9F743A-9FD9-8B4F-8334-1D897D2BB3A6}"/>
              </a:ext>
            </a:extLst>
          </p:cNvPr>
          <p:cNvSpPr/>
          <p:nvPr/>
        </p:nvSpPr>
        <p:spPr>
          <a:xfrm>
            <a:off x="3048001" y="660871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b="0" i="0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Confidential. © 2020 Woodstone Research &amp; Consulting. All Rights Reserved.</a:t>
            </a:r>
            <a:endParaRPr lang="en-US" sz="1000" b="0" i="0" dirty="0">
              <a:solidFill>
                <a:schemeClr val="tx1">
                  <a:lumMod val="40000"/>
                  <a:lumOff val="60000"/>
                </a:schemeClr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F1D99-A500-D14A-971D-6D23F80078F2}"/>
              </a:ext>
            </a:extLst>
          </p:cNvPr>
          <p:cNvSpPr txBox="1"/>
          <p:nvPr/>
        </p:nvSpPr>
        <p:spPr>
          <a:xfrm>
            <a:off x="11720120" y="6497052"/>
            <a:ext cx="402639" cy="307758"/>
          </a:xfrm>
          <a:prstGeom prst="rect">
            <a:avLst/>
          </a:prstGeom>
          <a:noFill/>
        </p:spPr>
        <p:txBody>
          <a:bodyPr wrap="none" lIns="91422" tIns="45711" rIns="91422" bIns="45711" rtlCol="0" anchor="ctr">
            <a:spAutoFit/>
          </a:bodyPr>
          <a:lstStyle/>
          <a:p>
            <a:pPr algn="ctr"/>
            <a:fld id="{260E2A6B-A809-4840-BF14-8648BC0BDF87}" type="slidenum">
              <a:rPr lang="id-ID" sz="1400" b="0" i="0" smtClean="0">
                <a:solidFill>
                  <a:schemeClr val="tx1"/>
                </a:solidFill>
                <a:latin typeface="Helvetica" pitchFamily="2" charset="0"/>
                <a:ea typeface="Montserrat Light" charset="0"/>
                <a:cs typeface="Montserrat Light" charset="0"/>
              </a:rPr>
              <a:pPr algn="ctr"/>
              <a:t>‹#›</a:t>
            </a:fld>
            <a:endParaRPr lang="id-ID" sz="900" b="0" i="0" dirty="0">
              <a:solidFill>
                <a:schemeClr val="tx1"/>
              </a:solidFill>
              <a:latin typeface="Helvetica" pitchFamily="2" charset="0"/>
              <a:ea typeface="Montserrat Light" charset="0"/>
              <a:cs typeface="Montserrat Light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20A489-2C89-F942-AC66-DBB969A97569}"/>
              </a:ext>
            </a:extLst>
          </p:cNvPr>
          <p:cNvCxnSpPr/>
          <p:nvPr/>
        </p:nvCxnSpPr>
        <p:spPr>
          <a:xfrm>
            <a:off x="12107523" y="6515100"/>
            <a:ext cx="0" cy="2700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F69920C4-E996-2148-AC65-03786BA60D08}"/>
              </a:ext>
            </a:extLst>
          </p:cNvPr>
          <p:cNvGrpSpPr/>
          <p:nvPr userDrawn="1"/>
        </p:nvGrpSpPr>
        <p:grpSpPr>
          <a:xfrm>
            <a:off x="339319" y="0"/>
            <a:ext cx="6275052" cy="6355080"/>
            <a:chOff x="4657672" y="0"/>
            <a:chExt cx="4891947" cy="6858000"/>
          </a:xfrm>
        </p:grpSpPr>
        <p:sp>
          <p:nvSpPr>
            <p:cNvPr id="7" name="Freeform: Shape 32">
              <a:extLst>
                <a:ext uri="{FF2B5EF4-FFF2-40B4-BE49-F238E27FC236}">
                  <a16:creationId xmlns:a16="http://schemas.microsoft.com/office/drawing/2014/main" id="{358D5364-F1BE-7A4C-A949-561B52B459FB}"/>
                </a:ext>
              </a:extLst>
            </p:cNvPr>
            <p:cNvSpPr/>
            <p:nvPr/>
          </p:nvSpPr>
          <p:spPr>
            <a:xfrm>
              <a:off x="4657672" y="0"/>
              <a:ext cx="553720" cy="6419604"/>
            </a:xfrm>
            <a:custGeom>
              <a:avLst/>
              <a:gdLst>
                <a:gd name="connsiteX0" fmla="*/ 0 w 553720"/>
                <a:gd name="connsiteY0" fmla="*/ 0 h 6419604"/>
                <a:gd name="connsiteX1" fmla="*/ 553720 w 553720"/>
                <a:gd name="connsiteY1" fmla="*/ 0 h 6419604"/>
                <a:gd name="connsiteX2" fmla="*/ 553720 w 553720"/>
                <a:gd name="connsiteY2" fmla="*/ 6419604 h 6419604"/>
                <a:gd name="connsiteX3" fmla="*/ 0 w 553720"/>
                <a:gd name="connsiteY3" fmla="*/ 5674197 h 6419604"/>
                <a:gd name="connsiteX4" fmla="*/ 0 w 553720"/>
                <a:gd name="connsiteY4" fmla="*/ 5674196 h 641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" h="6419604">
                  <a:moveTo>
                    <a:pt x="0" y="0"/>
                  </a:moveTo>
                  <a:lnTo>
                    <a:pt x="553720" y="0"/>
                  </a:lnTo>
                  <a:lnTo>
                    <a:pt x="553720" y="6419604"/>
                  </a:lnTo>
                  <a:lnTo>
                    <a:pt x="0" y="5674197"/>
                  </a:lnTo>
                  <a:lnTo>
                    <a:pt x="0" y="56741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 i="0" dirty="0">
                <a:latin typeface="Helvetica" pitchFamily="2" charset="0"/>
              </a:endParaRPr>
            </a:p>
          </p:txBody>
        </p:sp>
        <p:sp>
          <p:nvSpPr>
            <p:cNvPr id="8" name="Freeform: Shape 33">
              <a:extLst>
                <a:ext uri="{FF2B5EF4-FFF2-40B4-BE49-F238E27FC236}">
                  <a16:creationId xmlns:a16="http://schemas.microsoft.com/office/drawing/2014/main" id="{4457D03C-3FB4-0F42-863D-4A3CFD7680D4}"/>
                </a:ext>
              </a:extLst>
            </p:cNvPr>
            <p:cNvSpPr/>
            <p:nvPr/>
          </p:nvSpPr>
          <p:spPr>
            <a:xfrm>
              <a:off x="5211393" y="5841236"/>
              <a:ext cx="3370463" cy="1016764"/>
            </a:xfrm>
            <a:custGeom>
              <a:avLst/>
              <a:gdLst>
                <a:gd name="connsiteX0" fmla="*/ 0 w 3370463"/>
                <a:gd name="connsiteY0" fmla="*/ 0 h 1016764"/>
                <a:gd name="connsiteX1" fmla="*/ 3370463 w 3370463"/>
                <a:gd name="connsiteY1" fmla="*/ 1016764 h 1016764"/>
                <a:gd name="connsiteX2" fmla="*/ 1453239 w 3370463"/>
                <a:gd name="connsiteY2" fmla="*/ 1016764 h 1016764"/>
                <a:gd name="connsiteX3" fmla="*/ 0 w 3370463"/>
                <a:gd name="connsiteY3" fmla="*/ 578367 h 10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0463" h="1016764">
                  <a:moveTo>
                    <a:pt x="0" y="0"/>
                  </a:moveTo>
                  <a:lnTo>
                    <a:pt x="3370463" y="1016764"/>
                  </a:lnTo>
                  <a:lnTo>
                    <a:pt x="1453239" y="1016764"/>
                  </a:lnTo>
                  <a:lnTo>
                    <a:pt x="0" y="57836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 i="0" dirty="0">
                <a:latin typeface="Helvetica" pitchFamily="2" charset="0"/>
              </a:endParaRPr>
            </a:p>
          </p:txBody>
        </p:sp>
        <p:sp>
          <p:nvSpPr>
            <p:cNvPr id="9" name="Freeform: Shape 34">
              <a:extLst>
                <a:ext uri="{FF2B5EF4-FFF2-40B4-BE49-F238E27FC236}">
                  <a16:creationId xmlns:a16="http://schemas.microsoft.com/office/drawing/2014/main" id="{09A68253-FFF6-DA4A-B402-55C1B5F1EA5E}"/>
                </a:ext>
              </a:extLst>
            </p:cNvPr>
            <p:cNvSpPr/>
            <p:nvPr/>
          </p:nvSpPr>
          <p:spPr>
            <a:xfrm>
              <a:off x="5469154" y="5918994"/>
              <a:ext cx="3112703" cy="939006"/>
            </a:xfrm>
            <a:custGeom>
              <a:avLst/>
              <a:gdLst>
                <a:gd name="connsiteX0" fmla="*/ 0 w 3112703"/>
                <a:gd name="connsiteY0" fmla="*/ 0 h 939006"/>
                <a:gd name="connsiteX1" fmla="*/ 3112703 w 3112703"/>
                <a:gd name="connsiteY1" fmla="*/ 939006 h 939006"/>
                <a:gd name="connsiteX2" fmla="*/ 1690960 w 3112703"/>
                <a:gd name="connsiteY2" fmla="*/ 939006 h 939006"/>
                <a:gd name="connsiteX3" fmla="*/ 410619 w 3112703"/>
                <a:gd name="connsiteY3" fmla="*/ 552767 h 939006"/>
                <a:gd name="connsiteX4" fmla="*/ 410619 w 3112703"/>
                <a:gd name="connsiteY4" fmla="*/ 552768 h 93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2703" h="939006">
                  <a:moveTo>
                    <a:pt x="0" y="0"/>
                  </a:moveTo>
                  <a:lnTo>
                    <a:pt x="3112703" y="939006"/>
                  </a:lnTo>
                  <a:lnTo>
                    <a:pt x="1690960" y="939006"/>
                  </a:lnTo>
                  <a:lnTo>
                    <a:pt x="410619" y="552767"/>
                  </a:lnTo>
                  <a:lnTo>
                    <a:pt x="410619" y="552768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 i="0" dirty="0">
                <a:latin typeface="Helvetica" pitchFamily="2" charset="0"/>
              </a:endParaRPr>
            </a:p>
          </p:txBody>
        </p:sp>
        <p:sp>
          <p:nvSpPr>
            <p:cNvPr id="10" name="Freeform: Shape 35">
              <a:extLst>
                <a:ext uri="{FF2B5EF4-FFF2-40B4-BE49-F238E27FC236}">
                  <a16:creationId xmlns:a16="http://schemas.microsoft.com/office/drawing/2014/main" id="{E750CC16-0D6F-2F4A-8A1F-5750E6F6B740}"/>
                </a:ext>
              </a:extLst>
            </p:cNvPr>
            <p:cNvSpPr/>
            <p:nvPr/>
          </p:nvSpPr>
          <p:spPr>
            <a:xfrm>
              <a:off x="5372841" y="0"/>
              <a:ext cx="553720" cy="6343404"/>
            </a:xfrm>
            <a:custGeom>
              <a:avLst/>
              <a:gdLst>
                <a:gd name="connsiteX0" fmla="*/ 0 w 553720"/>
                <a:gd name="connsiteY0" fmla="*/ 0 h 6343404"/>
                <a:gd name="connsiteX1" fmla="*/ 553720 w 553720"/>
                <a:gd name="connsiteY1" fmla="*/ 0 h 6343404"/>
                <a:gd name="connsiteX2" fmla="*/ 553720 w 553720"/>
                <a:gd name="connsiteY2" fmla="*/ 6343404 h 6343404"/>
                <a:gd name="connsiteX3" fmla="*/ 0 w 553720"/>
                <a:gd name="connsiteY3" fmla="*/ 5597997 h 6343404"/>
                <a:gd name="connsiteX4" fmla="*/ 0 w 553720"/>
                <a:gd name="connsiteY4" fmla="*/ 5597996 h 634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" h="6343404">
                  <a:moveTo>
                    <a:pt x="0" y="0"/>
                  </a:moveTo>
                  <a:lnTo>
                    <a:pt x="553720" y="0"/>
                  </a:lnTo>
                  <a:lnTo>
                    <a:pt x="553720" y="6343404"/>
                  </a:lnTo>
                  <a:lnTo>
                    <a:pt x="0" y="5597997"/>
                  </a:lnTo>
                  <a:lnTo>
                    <a:pt x="0" y="55979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 i="0" dirty="0">
                <a:latin typeface="Helvetica" pitchFamily="2" charset="0"/>
              </a:endParaRPr>
            </a:p>
          </p:txBody>
        </p:sp>
        <p:sp>
          <p:nvSpPr>
            <p:cNvPr id="11" name="Freeform: Shape 36">
              <a:extLst>
                <a:ext uri="{FF2B5EF4-FFF2-40B4-BE49-F238E27FC236}">
                  <a16:creationId xmlns:a16="http://schemas.microsoft.com/office/drawing/2014/main" id="{B500996A-14D4-A14E-A93E-890C0666E4DB}"/>
                </a:ext>
              </a:extLst>
            </p:cNvPr>
            <p:cNvSpPr/>
            <p:nvPr/>
          </p:nvSpPr>
          <p:spPr>
            <a:xfrm>
              <a:off x="5926561" y="5765036"/>
              <a:ext cx="3623058" cy="1092964"/>
            </a:xfrm>
            <a:custGeom>
              <a:avLst/>
              <a:gdLst>
                <a:gd name="connsiteX0" fmla="*/ 0 w 3623058"/>
                <a:gd name="connsiteY0" fmla="*/ 0 h 1092964"/>
                <a:gd name="connsiteX1" fmla="*/ 3623058 w 3623058"/>
                <a:gd name="connsiteY1" fmla="*/ 1092964 h 1092964"/>
                <a:gd name="connsiteX2" fmla="*/ 1705834 w 3623058"/>
                <a:gd name="connsiteY2" fmla="*/ 1092964 h 1092964"/>
                <a:gd name="connsiteX3" fmla="*/ 0 w 3623058"/>
                <a:gd name="connsiteY3" fmla="*/ 578367 h 109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3058" h="1092964">
                  <a:moveTo>
                    <a:pt x="0" y="0"/>
                  </a:moveTo>
                  <a:lnTo>
                    <a:pt x="3623058" y="1092964"/>
                  </a:lnTo>
                  <a:lnTo>
                    <a:pt x="1705834" y="1092964"/>
                  </a:lnTo>
                  <a:lnTo>
                    <a:pt x="0" y="5783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 i="0" dirty="0">
                <a:latin typeface="Helvetica" pitchFamily="2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ADBE6E5-6C0B-354A-8D82-56D4DA3F1E1F}"/>
              </a:ext>
            </a:extLst>
          </p:cNvPr>
          <p:cNvSpPr/>
          <p:nvPr/>
        </p:nvSpPr>
        <p:spPr>
          <a:xfrm>
            <a:off x="3048001" y="660871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b="0" i="0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Confidential. © 2020 Woodstone Research &amp; Consulting. All Rights Reserved.</a:t>
            </a:r>
            <a:endParaRPr lang="en-US" sz="1000" b="0" i="0" dirty="0">
              <a:solidFill>
                <a:schemeClr val="tx1">
                  <a:lumMod val="40000"/>
                  <a:lumOff val="60000"/>
                </a:schemeClr>
              </a:solidFill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34637A-7F76-3E49-8EB5-39F958A12A7E}"/>
              </a:ext>
            </a:extLst>
          </p:cNvPr>
          <p:cNvSpPr txBox="1"/>
          <p:nvPr/>
        </p:nvSpPr>
        <p:spPr>
          <a:xfrm>
            <a:off x="11720120" y="6497052"/>
            <a:ext cx="402639" cy="307758"/>
          </a:xfrm>
          <a:prstGeom prst="rect">
            <a:avLst/>
          </a:prstGeom>
          <a:noFill/>
        </p:spPr>
        <p:txBody>
          <a:bodyPr wrap="none" lIns="91422" tIns="45711" rIns="91422" bIns="45711" rtlCol="0" anchor="ctr">
            <a:spAutoFit/>
          </a:bodyPr>
          <a:lstStyle/>
          <a:p>
            <a:pPr algn="ctr"/>
            <a:fld id="{260E2A6B-A809-4840-BF14-8648BC0BDF87}" type="slidenum">
              <a:rPr lang="id-ID" sz="1400" b="0" i="0" smtClean="0">
                <a:solidFill>
                  <a:schemeClr val="tx1"/>
                </a:solidFill>
                <a:latin typeface="Helvetica" pitchFamily="2" charset="0"/>
                <a:ea typeface="Montserrat Light" charset="0"/>
                <a:cs typeface="Montserrat Light" charset="0"/>
              </a:rPr>
              <a:pPr algn="ctr"/>
              <a:t>‹#›</a:t>
            </a:fld>
            <a:endParaRPr lang="id-ID" sz="900" b="0" i="0" dirty="0">
              <a:solidFill>
                <a:schemeClr val="tx1"/>
              </a:solidFill>
              <a:latin typeface="Helvetica" pitchFamily="2" charset="0"/>
              <a:ea typeface="Montserrat Light" charset="0"/>
              <a:cs typeface="Montserrat Light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DAB5B-CE82-7D4D-AB0F-B4188BBE79E0}"/>
              </a:ext>
            </a:extLst>
          </p:cNvPr>
          <p:cNvCxnSpPr/>
          <p:nvPr/>
        </p:nvCxnSpPr>
        <p:spPr>
          <a:xfrm>
            <a:off x="12107523" y="6515100"/>
            <a:ext cx="0" cy="2700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E961232-C8CB-6441-A792-E0A52D21BCAE}"/>
              </a:ext>
            </a:extLst>
          </p:cNvPr>
          <p:cNvSpPr/>
          <p:nvPr/>
        </p:nvSpPr>
        <p:spPr>
          <a:xfrm>
            <a:off x="3048001" y="660871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b="0" i="0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Confidential. © 2020 Woodstone Research &amp; Consulting. All Rights Reserved.</a:t>
            </a:r>
            <a:endParaRPr lang="en-US" sz="1000" b="0" i="0" dirty="0">
              <a:solidFill>
                <a:schemeClr val="tx1">
                  <a:lumMod val="40000"/>
                  <a:lumOff val="60000"/>
                </a:schemeClr>
              </a:solidFill>
              <a:latin typeface="Helvetica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AFDF2E-9A56-5B4E-A649-5F50D2E3B8F3}"/>
              </a:ext>
            </a:extLst>
          </p:cNvPr>
          <p:cNvSpPr txBox="1"/>
          <p:nvPr/>
        </p:nvSpPr>
        <p:spPr>
          <a:xfrm>
            <a:off x="11720120" y="6497052"/>
            <a:ext cx="402639" cy="307758"/>
          </a:xfrm>
          <a:prstGeom prst="rect">
            <a:avLst/>
          </a:prstGeom>
          <a:noFill/>
        </p:spPr>
        <p:txBody>
          <a:bodyPr wrap="none" lIns="91422" tIns="45711" rIns="91422" bIns="45711" rtlCol="0" anchor="ctr">
            <a:spAutoFit/>
          </a:bodyPr>
          <a:lstStyle/>
          <a:p>
            <a:pPr algn="ctr"/>
            <a:fld id="{260E2A6B-A809-4840-BF14-8648BC0BDF87}" type="slidenum">
              <a:rPr lang="id-ID" sz="1400" b="0" i="0" smtClean="0">
                <a:solidFill>
                  <a:schemeClr val="tx1"/>
                </a:solidFill>
                <a:latin typeface="Helvetica" pitchFamily="2" charset="0"/>
                <a:ea typeface="Montserrat Light" charset="0"/>
                <a:cs typeface="Montserrat Light" charset="0"/>
              </a:rPr>
              <a:pPr algn="ctr"/>
              <a:t>‹#›</a:t>
            </a:fld>
            <a:endParaRPr lang="id-ID" sz="900" b="0" i="0" dirty="0">
              <a:solidFill>
                <a:schemeClr val="tx1"/>
              </a:solidFill>
              <a:latin typeface="Helvetica" pitchFamily="2" charset="0"/>
              <a:ea typeface="Montserrat Light" charset="0"/>
              <a:cs typeface="Montserrat Light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6F2F15-9122-D045-98AB-C1B2F797F321}"/>
              </a:ext>
            </a:extLst>
          </p:cNvPr>
          <p:cNvCxnSpPr/>
          <p:nvPr/>
        </p:nvCxnSpPr>
        <p:spPr>
          <a:xfrm>
            <a:off x="12107523" y="6515100"/>
            <a:ext cx="0" cy="2700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5445F02-08E3-D842-A959-B6D2B9C24760}"/>
              </a:ext>
            </a:extLst>
          </p:cNvPr>
          <p:cNvSpPr/>
          <p:nvPr userDrawn="1"/>
        </p:nvSpPr>
        <p:spPr>
          <a:xfrm>
            <a:off x="3048001" y="660871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b="0" i="0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Confidential. © 2020 Woodstone Research &amp; Consulting. All Rights Reserved.</a:t>
            </a:r>
            <a:endParaRPr lang="en-US" sz="1000" b="0" i="0" dirty="0">
              <a:solidFill>
                <a:schemeClr val="tx1">
                  <a:lumMod val="40000"/>
                  <a:lumOff val="60000"/>
                </a:schemeClr>
              </a:solidFill>
              <a:latin typeface="Helvetica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15158C-F622-B14E-BDB4-7B9CE989233F}"/>
              </a:ext>
            </a:extLst>
          </p:cNvPr>
          <p:cNvSpPr txBox="1"/>
          <p:nvPr userDrawn="1"/>
        </p:nvSpPr>
        <p:spPr>
          <a:xfrm>
            <a:off x="11720120" y="6497052"/>
            <a:ext cx="402639" cy="307758"/>
          </a:xfrm>
          <a:prstGeom prst="rect">
            <a:avLst/>
          </a:prstGeom>
          <a:noFill/>
        </p:spPr>
        <p:txBody>
          <a:bodyPr wrap="none" lIns="91422" tIns="45711" rIns="91422" bIns="45711" rtlCol="0" anchor="ctr">
            <a:spAutoFit/>
          </a:bodyPr>
          <a:lstStyle/>
          <a:p>
            <a:pPr algn="ctr"/>
            <a:fld id="{260E2A6B-A809-4840-BF14-8648BC0BDF87}" type="slidenum">
              <a:rPr lang="id-ID" sz="1400" b="0" i="0" smtClean="0">
                <a:solidFill>
                  <a:schemeClr val="tx1"/>
                </a:solidFill>
                <a:latin typeface="Helvetica" pitchFamily="2" charset="0"/>
                <a:ea typeface="Montserrat Light" charset="0"/>
                <a:cs typeface="Montserrat Light" charset="0"/>
              </a:rPr>
              <a:pPr algn="ctr"/>
              <a:t>‹#›</a:t>
            </a:fld>
            <a:endParaRPr lang="id-ID" sz="900" b="0" i="0" dirty="0">
              <a:solidFill>
                <a:schemeClr val="tx1"/>
              </a:solidFill>
              <a:latin typeface="Helvetica" pitchFamily="2" charset="0"/>
              <a:ea typeface="Montserrat Light" charset="0"/>
              <a:cs typeface="Montserrat Light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938A8E-99A4-854A-8E77-9563930DB49E}"/>
              </a:ext>
            </a:extLst>
          </p:cNvPr>
          <p:cNvCxnSpPr/>
          <p:nvPr userDrawn="1"/>
        </p:nvCxnSpPr>
        <p:spPr>
          <a:xfrm>
            <a:off x="12107523" y="6515100"/>
            <a:ext cx="0" cy="2700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83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nalysis with Chart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B970EE5-576C-714C-83C9-5B8A27657FBC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85054" y="985044"/>
            <a:ext cx="5211622" cy="526402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C002E97-E6D8-924A-B909-61EABD72CF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577" y="925975"/>
            <a:ext cx="5455424" cy="539862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/>
            </a:lvl1pPr>
            <a:lvl2pPr marL="628172" indent="-171450">
              <a:buFont typeface="Arial" panose="020B0604020202020204" pitchFamily="34" charset="0"/>
              <a:buChar char="•"/>
              <a:defRPr sz="1200"/>
            </a:lvl2pPr>
            <a:lvl3pPr marL="1084891" indent="-171450">
              <a:buFont typeface="Arial" panose="020B0604020202020204" pitchFamily="34" charset="0"/>
              <a:buChar char="•"/>
              <a:defRPr sz="1200"/>
            </a:lvl3pPr>
            <a:lvl4pPr marL="1541611" indent="-171450">
              <a:buFont typeface="Arial" panose="020B0604020202020204" pitchFamily="34" charset="0"/>
              <a:buChar char="•"/>
              <a:defRPr sz="1200"/>
            </a:lvl4pPr>
            <a:lvl5pPr marL="1998333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230840-DDFA-2244-A957-279A8B23D3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576" y="306449"/>
            <a:ext cx="8977986" cy="410369"/>
          </a:xfrm>
          <a:prstGeom prst="rect">
            <a:avLst/>
          </a:prstGeom>
        </p:spPr>
        <p:txBody>
          <a:bodyPr anchor="ctr"/>
          <a:lstStyle>
            <a:lvl1pPr>
              <a:defRPr lang="en-GB" sz="1800" b="1" i="0" kern="1200" dirty="0" smtClean="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CLICK TO ADD SECTION NAME</a:t>
            </a:r>
          </a:p>
        </p:txBody>
      </p:sp>
    </p:spTree>
    <p:extLst>
      <p:ext uri="{BB962C8B-B14F-4D97-AF65-F5344CB8AC3E}">
        <p14:creationId xmlns:p14="http://schemas.microsoft.com/office/powerpoint/2010/main" val="360871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49D046-8AE4-AE4B-A795-B816DFB73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45FD1E-E072-0F4E-904C-BE46D31FCA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4" t="9091" r="4694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F70285-4B5A-A14D-AEDF-D9438CB82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D75876-BEE7-4E4B-AF5C-A2CC88A1BBDA}"/>
              </a:ext>
            </a:extLst>
          </p:cNvPr>
          <p:cNvSpPr txBox="1"/>
          <p:nvPr/>
        </p:nvSpPr>
        <p:spPr>
          <a:xfrm>
            <a:off x="8395868" y="886499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bliqueTopRight"/>
              <a:lightRig rig="threePt" dir="t"/>
            </a:scene3d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800" b="0" i="0" dirty="0">
                <a:latin typeface="Helvetica" pitchFamily="2" charset="0"/>
                <a:ea typeface="+mj-ea"/>
                <a:cs typeface="+mj-cs"/>
              </a:rPr>
              <a:t>ABOUT US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3BE13B-52E2-6246-855D-BED192DCB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prstClr val="white"/>
              </a:solidFill>
              <a:latin typeface="Helvetica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EF1BFB-ADE0-B147-8A57-2FEF1C7DE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032BE54-0693-4D42-9769-3061D534CF72}"/>
              </a:ext>
            </a:extLst>
          </p:cNvPr>
          <p:cNvSpPr txBox="1">
            <a:spLocks/>
          </p:cNvSpPr>
          <p:nvPr/>
        </p:nvSpPr>
        <p:spPr>
          <a:xfrm>
            <a:off x="8395868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b="0" i="0" dirty="0">
                <a:solidFill>
                  <a:schemeClr val="tx1"/>
                </a:solidFill>
                <a:latin typeface="Helvetica" pitchFamily="2" charset="0"/>
                <a:cs typeface="+mn-cs"/>
              </a:rPr>
              <a:t>Woodstone Research &amp; Consulting is a premier Market research and consulting firm that provides top notch insights across various industries.</a:t>
            </a:r>
          </a:p>
          <a:p>
            <a:pPr indent="-228600" algn="l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chemeClr val="tx1"/>
              </a:solidFill>
              <a:latin typeface="Helvetica" pitchFamily="2" charset="0"/>
              <a:cs typeface="+mn-cs"/>
            </a:endParaRPr>
          </a:p>
          <a:p>
            <a:pPr marL="0" indent="0" algn="l"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b="0" i="0" dirty="0">
                <a:solidFill>
                  <a:schemeClr val="tx1"/>
                </a:solidFill>
                <a:latin typeface="Helvetica" pitchFamily="2" charset="0"/>
                <a:cs typeface="+mn-cs"/>
              </a:rPr>
              <a:t>We provide objective, independent and holistic view of the markets that help you in developing strategies and implementing concrete business decisions </a:t>
            </a:r>
          </a:p>
        </p:txBody>
      </p:sp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id="{840DDE57-D5EA-254F-82EB-A46DF53BC1D7}"/>
              </a:ext>
            </a:extLst>
          </p:cNvPr>
          <p:cNvSpPr/>
          <p:nvPr/>
        </p:nvSpPr>
        <p:spPr>
          <a:xfrm rot="18900000">
            <a:off x="7161406" y="1813909"/>
            <a:ext cx="779789" cy="829634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b="0" i="0" dirty="0">
              <a:latin typeface="Helvetica" pitchFamily="2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AD7CB78D-22FA-B744-86C4-1E62E79311F7}"/>
              </a:ext>
            </a:extLst>
          </p:cNvPr>
          <p:cNvSpPr>
            <a:spLocks/>
          </p:cNvSpPr>
          <p:nvPr/>
        </p:nvSpPr>
        <p:spPr bwMode="auto">
          <a:xfrm>
            <a:off x="38253" y="5842"/>
            <a:ext cx="7596035" cy="6858000"/>
          </a:xfrm>
          <a:custGeom>
            <a:avLst/>
            <a:gdLst>
              <a:gd name="T0" fmla="*/ 4436 w 6642"/>
              <a:gd name="T1" fmla="*/ 0 h 6733"/>
              <a:gd name="T2" fmla="*/ 6642 w 6642"/>
              <a:gd name="T3" fmla="*/ 2207 h 6733"/>
              <a:gd name="T4" fmla="*/ 2117 w 6642"/>
              <a:gd name="T5" fmla="*/ 6733 h 6733"/>
              <a:gd name="T6" fmla="*/ 0 w 6642"/>
              <a:gd name="T7" fmla="*/ 6733 h 6733"/>
              <a:gd name="T8" fmla="*/ 0 w 6642"/>
              <a:gd name="T9" fmla="*/ 0 h 6733"/>
              <a:gd name="T10" fmla="*/ 4436 w 6642"/>
              <a:gd name="T11" fmla="*/ 0 h 6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42" h="6733">
                <a:moveTo>
                  <a:pt x="4436" y="0"/>
                </a:moveTo>
                <a:lnTo>
                  <a:pt x="6642" y="2207"/>
                </a:lnTo>
                <a:lnTo>
                  <a:pt x="2117" y="6733"/>
                </a:lnTo>
                <a:lnTo>
                  <a:pt x="0" y="6733"/>
                </a:lnTo>
                <a:lnTo>
                  <a:pt x="0" y="0"/>
                </a:lnTo>
                <a:lnTo>
                  <a:pt x="4436" y="0"/>
                </a:lnTo>
                <a:close/>
              </a:path>
            </a:pathLst>
          </a:custGeom>
          <a:gradFill flip="none" rotWithShape="1">
            <a:gsLst>
              <a:gs pos="0">
                <a:srgbClr val="0C344C">
                  <a:alpha val="50000"/>
                </a:srgbClr>
              </a:gs>
              <a:gs pos="100000">
                <a:srgbClr val="0C344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0" i="0" dirty="0">
              <a:latin typeface="Helvetica" pitchFamily="2" charset="0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2F9704-D8AB-1A4F-842B-0A05B8C07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0808135-7390-4640-8205-4F1706B3B8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4" t="9091" r="4694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EEE4E3D-8A7A-D64C-B6EB-46039CE7C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E4E013-F57B-7044-B5B4-82F69FC709C6}"/>
              </a:ext>
            </a:extLst>
          </p:cNvPr>
          <p:cNvSpPr txBox="1"/>
          <p:nvPr/>
        </p:nvSpPr>
        <p:spPr>
          <a:xfrm>
            <a:off x="8395868" y="886499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bliqueTopRight"/>
              <a:lightRig rig="threePt" dir="t"/>
            </a:scene3d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800" b="0" i="0" dirty="0">
                <a:latin typeface="Helvetica" pitchFamily="2" charset="0"/>
                <a:ea typeface="+mj-ea"/>
                <a:cs typeface="+mj-cs"/>
              </a:rPr>
              <a:t>ABOUT US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DAFFA5-3327-CE42-AC70-64C0A8693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prstClr val="white"/>
              </a:solidFill>
              <a:latin typeface="Helvetica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2A3122-A767-8D4A-A931-AA8BE9D45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B6526FC-6B0E-9D42-86A3-6ADB408CD457}"/>
              </a:ext>
            </a:extLst>
          </p:cNvPr>
          <p:cNvSpPr txBox="1">
            <a:spLocks/>
          </p:cNvSpPr>
          <p:nvPr/>
        </p:nvSpPr>
        <p:spPr>
          <a:xfrm>
            <a:off x="8395868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b="0" i="0" dirty="0">
                <a:solidFill>
                  <a:schemeClr val="tx1"/>
                </a:solidFill>
                <a:latin typeface="Helvetica" pitchFamily="2" charset="0"/>
                <a:cs typeface="+mn-cs"/>
              </a:rPr>
              <a:t>Woodstone Research &amp; Consulting is a premier Market research and consulting firm that provides top notch insights across various industries.</a:t>
            </a:r>
          </a:p>
          <a:p>
            <a:pPr indent="-228600" algn="l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chemeClr val="tx1"/>
              </a:solidFill>
              <a:latin typeface="Helvetica" pitchFamily="2" charset="0"/>
              <a:cs typeface="+mn-cs"/>
            </a:endParaRPr>
          </a:p>
          <a:p>
            <a:pPr marL="0" indent="0" algn="l"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b="0" i="0" dirty="0">
                <a:solidFill>
                  <a:schemeClr val="tx1"/>
                </a:solidFill>
                <a:latin typeface="Helvetica" pitchFamily="2" charset="0"/>
                <a:cs typeface="+mn-cs"/>
              </a:rPr>
              <a:t>We provide objective, independent and holistic view of the markets that help you in developing strategies and implementing concrete business decisions </a:t>
            </a:r>
          </a:p>
        </p:txBody>
      </p:sp>
      <p:sp>
        <p:nvSpPr>
          <p:cNvPr id="27" name="Rectangle: Rounded Corners 13">
            <a:extLst>
              <a:ext uri="{FF2B5EF4-FFF2-40B4-BE49-F238E27FC236}">
                <a16:creationId xmlns:a16="http://schemas.microsoft.com/office/drawing/2014/main" id="{1CD492F6-D449-3A4A-9A8C-A2BCC7088D9A}"/>
              </a:ext>
            </a:extLst>
          </p:cNvPr>
          <p:cNvSpPr/>
          <p:nvPr/>
        </p:nvSpPr>
        <p:spPr>
          <a:xfrm rot="18900000">
            <a:off x="7161406" y="1813909"/>
            <a:ext cx="779789" cy="829634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b="0" i="0" dirty="0">
              <a:latin typeface="Helvetica" pitchFamily="2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8101ADF0-1ADA-A44A-9249-D3F13069FFE6}"/>
              </a:ext>
            </a:extLst>
          </p:cNvPr>
          <p:cNvSpPr>
            <a:spLocks/>
          </p:cNvSpPr>
          <p:nvPr/>
        </p:nvSpPr>
        <p:spPr bwMode="auto">
          <a:xfrm>
            <a:off x="38253" y="5842"/>
            <a:ext cx="7596035" cy="6858000"/>
          </a:xfrm>
          <a:custGeom>
            <a:avLst/>
            <a:gdLst>
              <a:gd name="T0" fmla="*/ 4436 w 6642"/>
              <a:gd name="T1" fmla="*/ 0 h 6733"/>
              <a:gd name="T2" fmla="*/ 6642 w 6642"/>
              <a:gd name="T3" fmla="*/ 2207 h 6733"/>
              <a:gd name="T4" fmla="*/ 2117 w 6642"/>
              <a:gd name="T5" fmla="*/ 6733 h 6733"/>
              <a:gd name="T6" fmla="*/ 0 w 6642"/>
              <a:gd name="T7" fmla="*/ 6733 h 6733"/>
              <a:gd name="T8" fmla="*/ 0 w 6642"/>
              <a:gd name="T9" fmla="*/ 0 h 6733"/>
              <a:gd name="T10" fmla="*/ 4436 w 6642"/>
              <a:gd name="T11" fmla="*/ 0 h 6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42" h="6733">
                <a:moveTo>
                  <a:pt x="4436" y="0"/>
                </a:moveTo>
                <a:lnTo>
                  <a:pt x="6642" y="2207"/>
                </a:lnTo>
                <a:lnTo>
                  <a:pt x="2117" y="6733"/>
                </a:lnTo>
                <a:lnTo>
                  <a:pt x="0" y="6733"/>
                </a:lnTo>
                <a:lnTo>
                  <a:pt x="0" y="0"/>
                </a:lnTo>
                <a:lnTo>
                  <a:pt x="4436" y="0"/>
                </a:lnTo>
                <a:close/>
              </a:path>
            </a:pathLst>
          </a:custGeom>
          <a:gradFill flip="none" rotWithShape="1">
            <a:gsLst>
              <a:gs pos="0">
                <a:srgbClr val="0C344C">
                  <a:alpha val="50000"/>
                </a:srgbClr>
              </a:gs>
              <a:gs pos="100000">
                <a:srgbClr val="0C344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0" i="0" dirty="0">
              <a:latin typeface="Helvetica" pitchFamily="2" charset="0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012C9C6-FCC4-E847-9293-262A438A6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95008D4-DF66-804A-AE5B-0B2EE0A10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4" t="9091" r="4694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8DA3105-C2EC-7C45-8DA1-BE58A949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A76E9B-0D4F-584A-823C-BC4C4F320FD3}"/>
              </a:ext>
            </a:extLst>
          </p:cNvPr>
          <p:cNvSpPr txBox="1"/>
          <p:nvPr userDrawn="1"/>
        </p:nvSpPr>
        <p:spPr>
          <a:xfrm>
            <a:off x="8395868" y="886499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bliqueTopRight"/>
              <a:lightRig rig="threePt" dir="t"/>
            </a:scene3d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800" b="0" i="0" dirty="0">
                <a:latin typeface="Helvetica" pitchFamily="2" charset="0"/>
                <a:ea typeface="+mj-ea"/>
                <a:cs typeface="+mj-cs"/>
              </a:rPr>
              <a:t>ABOUT US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A1BA45-830C-7144-AE19-E4998F89C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prstClr val="white"/>
              </a:solidFill>
              <a:latin typeface="Helvetica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160BA6-D188-1547-A30E-7E1363A5D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9AA9E2FD-28B2-3F47-A3AC-98B9D7CEC66C}"/>
              </a:ext>
            </a:extLst>
          </p:cNvPr>
          <p:cNvSpPr txBox="1">
            <a:spLocks/>
          </p:cNvSpPr>
          <p:nvPr userDrawn="1"/>
        </p:nvSpPr>
        <p:spPr>
          <a:xfrm>
            <a:off x="8395868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1"/>
                </a:solidFill>
                <a:latin typeface="Helvetica" pitchFamily="2" charset="0"/>
                <a:cs typeface="+mn-cs"/>
              </a:rPr>
              <a:t>Woodstone Research &amp; Consulting is a premier Market research and consulting firm that provides top notch insights across various industries.</a:t>
            </a:r>
          </a:p>
          <a:p>
            <a:pPr indent="-228600" algn="l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Helvetica" pitchFamily="2" charset="0"/>
              <a:cs typeface="+mn-cs"/>
            </a:endParaRPr>
          </a:p>
          <a:p>
            <a:pPr marL="0" indent="0" algn="l"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1"/>
                </a:solidFill>
                <a:latin typeface="Helvetica" pitchFamily="2" charset="0"/>
                <a:cs typeface="+mn-cs"/>
              </a:rPr>
              <a:t>We provide objective, independent and holistic view of the markets that help you in developing strategies and implementing concrete business decisions </a:t>
            </a:r>
          </a:p>
        </p:txBody>
      </p:sp>
      <p:sp>
        <p:nvSpPr>
          <p:cNvPr id="36" name="Rectangle: Rounded Corners 13">
            <a:extLst>
              <a:ext uri="{FF2B5EF4-FFF2-40B4-BE49-F238E27FC236}">
                <a16:creationId xmlns:a16="http://schemas.microsoft.com/office/drawing/2014/main" id="{B12AFBA9-2F86-9245-8185-8863F283F24C}"/>
              </a:ext>
            </a:extLst>
          </p:cNvPr>
          <p:cNvSpPr/>
          <p:nvPr userDrawn="1"/>
        </p:nvSpPr>
        <p:spPr>
          <a:xfrm rot="18900000">
            <a:off x="7161406" y="1813909"/>
            <a:ext cx="779789" cy="829634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b="0" i="0" dirty="0">
              <a:latin typeface="Helvetica" pitchFamily="2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FC910D7D-1870-0143-8345-E267C87BA682}"/>
              </a:ext>
            </a:extLst>
          </p:cNvPr>
          <p:cNvSpPr>
            <a:spLocks/>
          </p:cNvSpPr>
          <p:nvPr userDrawn="1"/>
        </p:nvSpPr>
        <p:spPr bwMode="auto">
          <a:xfrm>
            <a:off x="38253" y="130533"/>
            <a:ext cx="7596035" cy="6858000"/>
          </a:xfrm>
          <a:custGeom>
            <a:avLst/>
            <a:gdLst>
              <a:gd name="T0" fmla="*/ 4436 w 6642"/>
              <a:gd name="T1" fmla="*/ 0 h 6733"/>
              <a:gd name="T2" fmla="*/ 6642 w 6642"/>
              <a:gd name="T3" fmla="*/ 2207 h 6733"/>
              <a:gd name="T4" fmla="*/ 2117 w 6642"/>
              <a:gd name="T5" fmla="*/ 6733 h 6733"/>
              <a:gd name="T6" fmla="*/ 0 w 6642"/>
              <a:gd name="T7" fmla="*/ 6733 h 6733"/>
              <a:gd name="T8" fmla="*/ 0 w 6642"/>
              <a:gd name="T9" fmla="*/ 0 h 6733"/>
              <a:gd name="T10" fmla="*/ 4436 w 6642"/>
              <a:gd name="T11" fmla="*/ 0 h 6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42" h="6733">
                <a:moveTo>
                  <a:pt x="4436" y="0"/>
                </a:moveTo>
                <a:lnTo>
                  <a:pt x="6642" y="2207"/>
                </a:lnTo>
                <a:lnTo>
                  <a:pt x="2117" y="6733"/>
                </a:lnTo>
                <a:lnTo>
                  <a:pt x="0" y="6733"/>
                </a:lnTo>
                <a:lnTo>
                  <a:pt x="0" y="0"/>
                </a:lnTo>
                <a:lnTo>
                  <a:pt x="4436" y="0"/>
                </a:lnTo>
                <a:close/>
              </a:path>
            </a:pathLst>
          </a:custGeom>
          <a:gradFill flip="none" rotWithShape="1">
            <a:gsLst>
              <a:gs pos="0">
                <a:srgbClr val="0C344C">
                  <a:alpha val="50000"/>
                </a:srgbClr>
              </a:gs>
              <a:gs pos="100000">
                <a:srgbClr val="0C344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0" i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ur Servi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89046C43-42D9-6C44-81D1-39B21269C753}"/>
              </a:ext>
            </a:extLst>
          </p:cNvPr>
          <p:cNvSpPr/>
          <p:nvPr/>
        </p:nvSpPr>
        <p:spPr>
          <a:xfrm>
            <a:off x="-1625" y="7223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b="0" i="0" dirty="0">
              <a:latin typeface="Helvetica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070C281-14D7-D448-817E-6187E35072E7}"/>
              </a:ext>
            </a:extLst>
          </p:cNvPr>
          <p:cNvSpPr txBox="1"/>
          <p:nvPr/>
        </p:nvSpPr>
        <p:spPr>
          <a:xfrm>
            <a:off x="3259084" y="516492"/>
            <a:ext cx="567383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4000" b="1" i="0" dirty="0">
                <a:solidFill>
                  <a:schemeClr val="bg1"/>
                </a:solidFill>
                <a:latin typeface="Helvetica" pitchFamily="2" charset="0"/>
              </a:rPr>
              <a:t>OUR SERVICES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50696CC-EBC3-5949-A331-2EA790587B2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04784" y="1829208"/>
            <a:ext cx="11582432" cy="4397964"/>
            <a:chOff x="660337" y="4486015"/>
            <a:chExt cx="23164864" cy="8795927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CC3EB98C-187F-124E-ADFA-383CC38B4E77}"/>
                </a:ext>
              </a:extLst>
            </p:cNvPr>
            <p:cNvSpPr/>
            <p:nvPr/>
          </p:nvSpPr>
          <p:spPr>
            <a:xfrm>
              <a:off x="660337" y="4486015"/>
              <a:ext cx="4465078" cy="871823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 i="0" dirty="0">
                <a:latin typeface="Helvetica" pitchFamily="2" charset="0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CD061F3-3B5B-974D-982A-89C592551B79}"/>
                </a:ext>
              </a:extLst>
            </p:cNvPr>
            <p:cNvGrpSpPr/>
            <p:nvPr/>
          </p:nvGrpSpPr>
          <p:grpSpPr>
            <a:xfrm>
              <a:off x="964312" y="5963631"/>
              <a:ext cx="4003205" cy="5741191"/>
              <a:chOff x="1573912" y="5963631"/>
              <a:chExt cx="4003205" cy="5741191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115" name="Rectangle: Rounded Corners 12">
                <a:extLst>
                  <a:ext uri="{FF2B5EF4-FFF2-40B4-BE49-F238E27FC236}">
                    <a16:creationId xmlns:a16="http://schemas.microsoft.com/office/drawing/2014/main" id="{0AC06568-5328-594B-BEC9-A8AAB546B827}"/>
                  </a:ext>
                </a:extLst>
              </p:cNvPr>
              <p:cNvSpPr/>
              <p:nvPr/>
            </p:nvSpPr>
            <p:spPr>
              <a:xfrm rot="18900000">
                <a:off x="2277645" y="6287256"/>
                <a:ext cx="821455" cy="8214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b="0" i="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16" name="Rectangle: Rounded Corners 13">
                <a:extLst>
                  <a:ext uri="{FF2B5EF4-FFF2-40B4-BE49-F238E27FC236}">
                    <a16:creationId xmlns:a16="http://schemas.microsoft.com/office/drawing/2014/main" id="{F8D0F247-1950-FC46-A486-027E4B5F33B9}"/>
                  </a:ext>
                </a:extLst>
              </p:cNvPr>
              <p:cNvSpPr/>
              <p:nvPr/>
            </p:nvSpPr>
            <p:spPr>
              <a:xfrm rot="18900000">
                <a:off x="3788858" y="6287258"/>
                <a:ext cx="821455" cy="8214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b="0" i="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17" name="Rectangle: Rounded Corners 14">
                <a:extLst>
                  <a:ext uri="{FF2B5EF4-FFF2-40B4-BE49-F238E27FC236}">
                    <a16:creationId xmlns:a16="http://schemas.microsoft.com/office/drawing/2014/main" id="{07E66538-C702-8443-8964-F1FDE4F0242D}"/>
                  </a:ext>
                </a:extLst>
              </p:cNvPr>
              <p:cNvSpPr/>
              <p:nvPr/>
            </p:nvSpPr>
            <p:spPr>
              <a:xfrm rot="2700000">
                <a:off x="2709629" y="5963630"/>
                <a:ext cx="1468701" cy="1468703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599" b="0" i="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18" name="TextBox 25">
                <a:extLst>
                  <a:ext uri="{FF2B5EF4-FFF2-40B4-BE49-F238E27FC236}">
                    <a16:creationId xmlns:a16="http://schemas.microsoft.com/office/drawing/2014/main" id="{C1F37F53-8154-1547-9EE6-CF3D8C3502EF}"/>
                  </a:ext>
                </a:extLst>
              </p:cNvPr>
              <p:cNvSpPr txBox="1"/>
              <p:nvPr/>
            </p:nvSpPr>
            <p:spPr>
              <a:xfrm>
                <a:off x="1679138" y="9488830"/>
                <a:ext cx="3529681" cy="2215992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0" i="0" dirty="0">
                    <a:latin typeface="Helvetica" pitchFamily="2" charset="0"/>
                    <a:cs typeface="Calibri Light" panose="020F0302020204030204" pitchFamily="34" charset="0"/>
                  </a:rPr>
                  <a:t>We provide Global, Regional and Country wise coverage across various industries.  We publish over 140 reports per year. </a:t>
                </a:r>
              </a:p>
            </p:txBody>
          </p:sp>
          <p:sp>
            <p:nvSpPr>
              <p:cNvPr id="119" name="TextBox 25">
                <a:extLst>
                  <a:ext uri="{FF2B5EF4-FFF2-40B4-BE49-F238E27FC236}">
                    <a16:creationId xmlns:a16="http://schemas.microsoft.com/office/drawing/2014/main" id="{BB70A08D-1202-6D4C-BE49-6F104C1CEC88}"/>
                  </a:ext>
                </a:extLst>
              </p:cNvPr>
              <p:cNvSpPr txBox="1"/>
              <p:nvPr/>
            </p:nvSpPr>
            <p:spPr>
              <a:xfrm>
                <a:off x="1573912" y="8095757"/>
                <a:ext cx="4003205" cy="492442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i="0" dirty="0">
                    <a:latin typeface="Helvetica" pitchFamily="2" charset="0"/>
                    <a:cs typeface="Calibri Light" panose="020F0302020204030204" pitchFamily="34" charset="0"/>
                  </a:rPr>
                  <a:t>Syndicated Reports</a:t>
                </a:r>
              </a:p>
            </p:txBody>
          </p: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66F28BCD-9B46-B141-B501-A217861B7743}"/>
                  </a:ext>
                </a:extLst>
              </p:cNvPr>
              <p:cNvGrpSpPr/>
              <p:nvPr/>
            </p:nvGrpSpPr>
            <p:grpSpPr>
              <a:xfrm>
                <a:off x="3083711" y="6336125"/>
                <a:ext cx="720536" cy="723713"/>
                <a:chOff x="5554663" y="3971925"/>
                <a:chExt cx="360362" cy="361951"/>
              </a:xfrm>
              <a:solidFill>
                <a:srgbClr val="0C344C"/>
              </a:solidFill>
            </p:grpSpPr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D51606D7-545B-604B-BBAE-4A6774DF76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54663" y="4078288"/>
                  <a:ext cx="255588" cy="255588"/>
                </a:xfrm>
                <a:custGeom>
                  <a:avLst/>
                  <a:gdLst>
                    <a:gd name="T0" fmla="*/ 67 w 68"/>
                    <a:gd name="T1" fmla="*/ 41 h 68"/>
                    <a:gd name="T2" fmla="*/ 62 w 68"/>
                    <a:gd name="T3" fmla="*/ 38 h 68"/>
                    <a:gd name="T4" fmla="*/ 62 w 68"/>
                    <a:gd name="T5" fmla="*/ 34 h 68"/>
                    <a:gd name="T6" fmla="*/ 62 w 68"/>
                    <a:gd name="T7" fmla="*/ 30 h 68"/>
                    <a:gd name="T8" fmla="*/ 67 w 68"/>
                    <a:gd name="T9" fmla="*/ 27 h 68"/>
                    <a:gd name="T10" fmla="*/ 67 w 68"/>
                    <a:gd name="T11" fmla="*/ 24 h 68"/>
                    <a:gd name="T12" fmla="*/ 59 w 68"/>
                    <a:gd name="T13" fmla="*/ 10 h 68"/>
                    <a:gd name="T14" fmla="*/ 58 w 68"/>
                    <a:gd name="T15" fmla="*/ 9 h 68"/>
                    <a:gd name="T16" fmla="*/ 57 w 68"/>
                    <a:gd name="T17" fmla="*/ 9 h 68"/>
                    <a:gd name="T18" fmla="*/ 52 w 68"/>
                    <a:gd name="T19" fmla="*/ 12 h 68"/>
                    <a:gd name="T20" fmla="*/ 44 w 68"/>
                    <a:gd name="T21" fmla="*/ 8 h 68"/>
                    <a:gd name="T22" fmla="*/ 44 w 68"/>
                    <a:gd name="T23" fmla="*/ 2 h 68"/>
                    <a:gd name="T24" fmla="*/ 42 w 68"/>
                    <a:gd name="T25" fmla="*/ 0 h 68"/>
                    <a:gd name="T26" fmla="*/ 26 w 68"/>
                    <a:gd name="T27" fmla="*/ 0 h 68"/>
                    <a:gd name="T28" fmla="*/ 24 w 68"/>
                    <a:gd name="T29" fmla="*/ 2 h 68"/>
                    <a:gd name="T30" fmla="*/ 24 w 68"/>
                    <a:gd name="T31" fmla="*/ 8 h 68"/>
                    <a:gd name="T32" fmla="*/ 17 w 68"/>
                    <a:gd name="T33" fmla="*/ 12 h 68"/>
                    <a:gd name="T34" fmla="*/ 11 w 68"/>
                    <a:gd name="T35" fmla="*/ 9 h 68"/>
                    <a:gd name="T36" fmla="*/ 9 w 68"/>
                    <a:gd name="T37" fmla="*/ 10 h 68"/>
                    <a:gd name="T38" fmla="*/ 1 w 68"/>
                    <a:gd name="T39" fmla="*/ 24 h 68"/>
                    <a:gd name="T40" fmla="*/ 0 w 68"/>
                    <a:gd name="T41" fmla="*/ 25 h 68"/>
                    <a:gd name="T42" fmla="*/ 1 w 68"/>
                    <a:gd name="T43" fmla="*/ 27 h 68"/>
                    <a:gd name="T44" fmla="*/ 6 w 68"/>
                    <a:gd name="T45" fmla="*/ 30 h 68"/>
                    <a:gd name="T46" fmla="*/ 6 w 68"/>
                    <a:gd name="T47" fmla="*/ 34 h 68"/>
                    <a:gd name="T48" fmla="*/ 6 w 68"/>
                    <a:gd name="T49" fmla="*/ 38 h 68"/>
                    <a:gd name="T50" fmla="*/ 1 w 68"/>
                    <a:gd name="T51" fmla="*/ 41 h 68"/>
                    <a:gd name="T52" fmla="*/ 1 w 68"/>
                    <a:gd name="T53" fmla="*/ 44 h 68"/>
                    <a:gd name="T54" fmla="*/ 9 w 68"/>
                    <a:gd name="T55" fmla="*/ 58 h 68"/>
                    <a:gd name="T56" fmla="*/ 11 w 68"/>
                    <a:gd name="T57" fmla="*/ 59 h 68"/>
                    <a:gd name="T58" fmla="*/ 17 w 68"/>
                    <a:gd name="T59" fmla="*/ 56 h 68"/>
                    <a:gd name="T60" fmla="*/ 24 w 68"/>
                    <a:gd name="T61" fmla="*/ 60 h 68"/>
                    <a:gd name="T62" fmla="*/ 24 w 68"/>
                    <a:gd name="T63" fmla="*/ 66 h 68"/>
                    <a:gd name="T64" fmla="*/ 26 w 68"/>
                    <a:gd name="T65" fmla="*/ 68 h 68"/>
                    <a:gd name="T66" fmla="*/ 42 w 68"/>
                    <a:gd name="T67" fmla="*/ 68 h 68"/>
                    <a:gd name="T68" fmla="*/ 44 w 68"/>
                    <a:gd name="T69" fmla="*/ 66 h 68"/>
                    <a:gd name="T70" fmla="*/ 44 w 68"/>
                    <a:gd name="T71" fmla="*/ 60 h 68"/>
                    <a:gd name="T72" fmla="*/ 52 w 68"/>
                    <a:gd name="T73" fmla="*/ 56 h 68"/>
                    <a:gd name="T74" fmla="*/ 57 w 68"/>
                    <a:gd name="T75" fmla="*/ 59 h 68"/>
                    <a:gd name="T76" fmla="*/ 58 w 68"/>
                    <a:gd name="T77" fmla="*/ 59 h 68"/>
                    <a:gd name="T78" fmla="*/ 60 w 68"/>
                    <a:gd name="T79" fmla="*/ 58 h 68"/>
                    <a:gd name="T80" fmla="*/ 68 w 68"/>
                    <a:gd name="T81" fmla="*/ 44 h 68"/>
                    <a:gd name="T82" fmla="*/ 67 w 68"/>
                    <a:gd name="T83" fmla="*/ 41 h 68"/>
                    <a:gd name="T84" fmla="*/ 34 w 68"/>
                    <a:gd name="T85" fmla="*/ 48 h 68"/>
                    <a:gd name="T86" fmla="*/ 20 w 68"/>
                    <a:gd name="T87" fmla="*/ 34 h 68"/>
                    <a:gd name="T88" fmla="*/ 34 w 68"/>
                    <a:gd name="T89" fmla="*/ 20 h 68"/>
                    <a:gd name="T90" fmla="*/ 48 w 68"/>
                    <a:gd name="T91" fmla="*/ 34 h 68"/>
                    <a:gd name="T92" fmla="*/ 34 w 68"/>
                    <a:gd name="T93" fmla="*/ 4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8" h="68">
                      <a:moveTo>
                        <a:pt x="67" y="41"/>
                      </a:move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62" y="37"/>
                        <a:pt x="62" y="35"/>
                        <a:pt x="62" y="34"/>
                      </a:cubicBezTo>
                      <a:cubicBezTo>
                        <a:pt x="62" y="33"/>
                        <a:pt x="62" y="31"/>
                        <a:pt x="62" y="30"/>
                      </a:cubicBezTo>
                      <a:cubicBezTo>
                        <a:pt x="67" y="27"/>
                        <a:pt x="67" y="27"/>
                        <a:pt x="67" y="27"/>
                      </a:cubicBezTo>
                      <a:cubicBezTo>
                        <a:pt x="68" y="26"/>
                        <a:pt x="68" y="25"/>
                        <a:pt x="67" y="24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59" y="10"/>
                        <a:pt x="59" y="9"/>
                        <a:pt x="58" y="9"/>
                      </a:cubicBezTo>
                      <a:cubicBezTo>
                        <a:pt x="58" y="9"/>
                        <a:pt x="57" y="9"/>
                        <a:pt x="57" y="9"/>
                      </a:cubicBezTo>
                      <a:cubicBezTo>
                        <a:pt x="52" y="12"/>
                        <a:pt x="52" y="12"/>
                        <a:pt x="52" y="12"/>
                      </a:cubicBezTo>
                      <a:cubicBezTo>
                        <a:pt x="50" y="10"/>
                        <a:pt x="47" y="9"/>
                        <a:pt x="44" y="8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4" y="1"/>
                        <a:pt x="43" y="0"/>
                        <a:pt x="42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0"/>
                        <a:pt x="24" y="1"/>
                        <a:pt x="24" y="2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2" y="9"/>
                        <a:pt x="19" y="10"/>
                        <a:pt x="17" y="12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0" y="9"/>
                        <a:pt x="9" y="9"/>
                        <a:pt x="9" y="10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4"/>
                        <a:pt x="0" y="25"/>
                        <a:pt x="0" y="25"/>
                      </a:cubicBezTo>
                      <a:cubicBezTo>
                        <a:pt x="1" y="26"/>
                        <a:pt x="1" y="26"/>
                        <a:pt x="1" y="27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6" y="31"/>
                        <a:pt x="6" y="33"/>
                        <a:pt x="6" y="34"/>
                      </a:cubicBezTo>
                      <a:cubicBezTo>
                        <a:pt x="6" y="35"/>
                        <a:pt x="6" y="37"/>
                        <a:pt x="6" y="38"/>
                      </a:cubicBezTo>
                      <a:cubicBezTo>
                        <a:pt x="1" y="41"/>
                        <a:pt x="1" y="41"/>
                        <a:pt x="1" y="41"/>
                      </a:cubicBezTo>
                      <a:cubicBezTo>
                        <a:pt x="0" y="42"/>
                        <a:pt x="0" y="43"/>
                        <a:pt x="1" y="44"/>
                      </a:cubicBezTo>
                      <a:cubicBezTo>
                        <a:pt x="9" y="58"/>
                        <a:pt x="9" y="58"/>
                        <a:pt x="9" y="58"/>
                      </a:cubicBezTo>
                      <a:cubicBezTo>
                        <a:pt x="9" y="59"/>
                        <a:pt x="10" y="59"/>
                        <a:pt x="11" y="59"/>
                      </a:cubicBezTo>
                      <a:cubicBezTo>
                        <a:pt x="17" y="56"/>
                        <a:pt x="17" y="56"/>
                        <a:pt x="17" y="56"/>
                      </a:cubicBezTo>
                      <a:cubicBezTo>
                        <a:pt x="19" y="58"/>
                        <a:pt x="22" y="59"/>
                        <a:pt x="24" y="60"/>
                      </a:cubicBezTo>
                      <a:cubicBezTo>
                        <a:pt x="24" y="66"/>
                        <a:pt x="24" y="66"/>
                        <a:pt x="24" y="66"/>
                      </a:cubicBezTo>
                      <a:cubicBezTo>
                        <a:pt x="24" y="67"/>
                        <a:pt x="25" y="68"/>
                        <a:pt x="26" y="68"/>
                      </a:cubicBezTo>
                      <a:cubicBezTo>
                        <a:pt x="42" y="68"/>
                        <a:pt x="42" y="68"/>
                        <a:pt x="42" y="68"/>
                      </a:cubicBezTo>
                      <a:cubicBezTo>
                        <a:pt x="43" y="68"/>
                        <a:pt x="44" y="67"/>
                        <a:pt x="44" y="66"/>
                      </a:cubicBezTo>
                      <a:cubicBezTo>
                        <a:pt x="44" y="60"/>
                        <a:pt x="44" y="60"/>
                        <a:pt x="44" y="60"/>
                      </a:cubicBezTo>
                      <a:cubicBezTo>
                        <a:pt x="47" y="59"/>
                        <a:pt x="50" y="58"/>
                        <a:pt x="52" y="56"/>
                      </a:cubicBezTo>
                      <a:cubicBezTo>
                        <a:pt x="57" y="59"/>
                        <a:pt x="57" y="59"/>
                        <a:pt x="57" y="59"/>
                      </a:cubicBezTo>
                      <a:cubicBezTo>
                        <a:pt x="57" y="59"/>
                        <a:pt x="58" y="59"/>
                        <a:pt x="58" y="59"/>
                      </a:cubicBezTo>
                      <a:cubicBezTo>
                        <a:pt x="59" y="59"/>
                        <a:pt x="59" y="58"/>
                        <a:pt x="60" y="58"/>
                      </a:cubicBezTo>
                      <a:cubicBezTo>
                        <a:pt x="68" y="44"/>
                        <a:pt x="68" y="44"/>
                        <a:pt x="68" y="44"/>
                      </a:cubicBezTo>
                      <a:cubicBezTo>
                        <a:pt x="68" y="43"/>
                        <a:pt x="68" y="42"/>
                        <a:pt x="67" y="41"/>
                      </a:cubicBezTo>
                      <a:close/>
                      <a:moveTo>
                        <a:pt x="34" y="48"/>
                      </a:moveTo>
                      <a:cubicBezTo>
                        <a:pt x="26" y="48"/>
                        <a:pt x="20" y="42"/>
                        <a:pt x="20" y="34"/>
                      </a:cubicBezTo>
                      <a:cubicBezTo>
                        <a:pt x="20" y="26"/>
                        <a:pt x="26" y="20"/>
                        <a:pt x="34" y="20"/>
                      </a:cubicBezTo>
                      <a:cubicBezTo>
                        <a:pt x="42" y="20"/>
                        <a:pt x="48" y="26"/>
                        <a:pt x="48" y="34"/>
                      </a:cubicBezTo>
                      <a:cubicBezTo>
                        <a:pt x="48" y="42"/>
                        <a:pt x="42" y="48"/>
                        <a:pt x="34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sp3d prstMaterial="softEdge">
                  <a:bevelT w="127000" prst="artDeco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599" b="0" i="0" dirty="0">
                    <a:latin typeface="Helvetica" pitchFamily="2" charset="0"/>
                  </a:endParaRPr>
                </a:p>
              </p:txBody>
            </p:sp>
            <p:sp>
              <p:nvSpPr>
                <p:cNvPr id="122" name="Freeform 121">
                  <a:extLst>
                    <a:ext uri="{FF2B5EF4-FFF2-40B4-BE49-F238E27FC236}">
                      <a16:creationId xmlns:a16="http://schemas.microsoft.com/office/drawing/2014/main" id="{4E5AED59-5334-8242-8327-BC926920D6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65800" y="3971925"/>
                  <a:ext cx="149225" cy="150813"/>
                </a:xfrm>
                <a:custGeom>
                  <a:avLst/>
                  <a:gdLst>
                    <a:gd name="T0" fmla="*/ 39 w 40"/>
                    <a:gd name="T1" fmla="*/ 24 h 40"/>
                    <a:gd name="T2" fmla="*/ 36 w 40"/>
                    <a:gd name="T3" fmla="*/ 22 h 40"/>
                    <a:gd name="T4" fmla="*/ 36 w 40"/>
                    <a:gd name="T5" fmla="*/ 20 h 40"/>
                    <a:gd name="T6" fmla="*/ 36 w 40"/>
                    <a:gd name="T7" fmla="*/ 18 h 40"/>
                    <a:gd name="T8" fmla="*/ 39 w 40"/>
                    <a:gd name="T9" fmla="*/ 16 h 40"/>
                    <a:gd name="T10" fmla="*/ 39 w 40"/>
                    <a:gd name="T11" fmla="*/ 13 h 40"/>
                    <a:gd name="T12" fmla="*/ 35 w 40"/>
                    <a:gd name="T13" fmla="*/ 7 h 40"/>
                    <a:gd name="T14" fmla="*/ 34 w 40"/>
                    <a:gd name="T15" fmla="*/ 6 h 40"/>
                    <a:gd name="T16" fmla="*/ 33 w 40"/>
                    <a:gd name="T17" fmla="*/ 6 h 40"/>
                    <a:gd name="T18" fmla="*/ 30 w 40"/>
                    <a:gd name="T19" fmla="*/ 7 h 40"/>
                    <a:gd name="T20" fmla="*/ 26 w 40"/>
                    <a:gd name="T21" fmla="*/ 5 h 40"/>
                    <a:gd name="T22" fmla="*/ 26 w 40"/>
                    <a:gd name="T23" fmla="*/ 2 h 40"/>
                    <a:gd name="T24" fmla="*/ 24 w 40"/>
                    <a:gd name="T25" fmla="*/ 0 h 40"/>
                    <a:gd name="T26" fmla="*/ 16 w 40"/>
                    <a:gd name="T27" fmla="*/ 0 h 40"/>
                    <a:gd name="T28" fmla="*/ 14 w 40"/>
                    <a:gd name="T29" fmla="*/ 2 h 40"/>
                    <a:gd name="T30" fmla="*/ 14 w 40"/>
                    <a:gd name="T31" fmla="*/ 5 h 40"/>
                    <a:gd name="T32" fmla="*/ 10 w 40"/>
                    <a:gd name="T33" fmla="*/ 7 h 40"/>
                    <a:gd name="T34" fmla="*/ 8 w 40"/>
                    <a:gd name="T35" fmla="*/ 6 h 40"/>
                    <a:gd name="T36" fmla="*/ 5 w 40"/>
                    <a:gd name="T37" fmla="*/ 7 h 40"/>
                    <a:gd name="T38" fmla="*/ 1 w 40"/>
                    <a:gd name="T39" fmla="*/ 13 h 40"/>
                    <a:gd name="T40" fmla="*/ 1 w 40"/>
                    <a:gd name="T41" fmla="*/ 15 h 40"/>
                    <a:gd name="T42" fmla="*/ 1 w 40"/>
                    <a:gd name="T43" fmla="*/ 16 h 40"/>
                    <a:gd name="T44" fmla="*/ 4 w 40"/>
                    <a:gd name="T45" fmla="*/ 18 h 40"/>
                    <a:gd name="T46" fmla="*/ 4 w 40"/>
                    <a:gd name="T47" fmla="*/ 20 h 40"/>
                    <a:gd name="T48" fmla="*/ 4 w 40"/>
                    <a:gd name="T49" fmla="*/ 22 h 40"/>
                    <a:gd name="T50" fmla="*/ 1 w 40"/>
                    <a:gd name="T51" fmla="*/ 24 h 40"/>
                    <a:gd name="T52" fmla="*/ 1 w 40"/>
                    <a:gd name="T53" fmla="*/ 25 h 40"/>
                    <a:gd name="T54" fmla="*/ 1 w 40"/>
                    <a:gd name="T55" fmla="*/ 27 h 40"/>
                    <a:gd name="T56" fmla="*/ 5 w 40"/>
                    <a:gd name="T57" fmla="*/ 33 h 40"/>
                    <a:gd name="T58" fmla="*/ 7 w 40"/>
                    <a:gd name="T59" fmla="*/ 34 h 40"/>
                    <a:gd name="T60" fmla="*/ 10 w 40"/>
                    <a:gd name="T61" fmla="*/ 33 h 40"/>
                    <a:gd name="T62" fmla="*/ 14 w 40"/>
                    <a:gd name="T63" fmla="*/ 35 h 40"/>
                    <a:gd name="T64" fmla="*/ 14 w 40"/>
                    <a:gd name="T65" fmla="*/ 38 h 40"/>
                    <a:gd name="T66" fmla="*/ 16 w 40"/>
                    <a:gd name="T67" fmla="*/ 40 h 40"/>
                    <a:gd name="T68" fmla="*/ 24 w 40"/>
                    <a:gd name="T69" fmla="*/ 40 h 40"/>
                    <a:gd name="T70" fmla="*/ 26 w 40"/>
                    <a:gd name="T71" fmla="*/ 38 h 40"/>
                    <a:gd name="T72" fmla="*/ 26 w 40"/>
                    <a:gd name="T73" fmla="*/ 35 h 40"/>
                    <a:gd name="T74" fmla="*/ 30 w 40"/>
                    <a:gd name="T75" fmla="*/ 33 h 40"/>
                    <a:gd name="T76" fmla="*/ 33 w 40"/>
                    <a:gd name="T77" fmla="*/ 34 h 40"/>
                    <a:gd name="T78" fmla="*/ 34 w 40"/>
                    <a:gd name="T79" fmla="*/ 34 h 40"/>
                    <a:gd name="T80" fmla="*/ 35 w 40"/>
                    <a:gd name="T81" fmla="*/ 33 h 40"/>
                    <a:gd name="T82" fmla="*/ 39 w 40"/>
                    <a:gd name="T83" fmla="*/ 27 h 40"/>
                    <a:gd name="T84" fmla="*/ 39 w 40"/>
                    <a:gd name="T85" fmla="*/ 24 h 40"/>
                    <a:gd name="T86" fmla="*/ 20 w 40"/>
                    <a:gd name="T87" fmla="*/ 28 h 40"/>
                    <a:gd name="T88" fmla="*/ 12 w 40"/>
                    <a:gd name="T89" fmla="*/ 20 h 40"/>
                    <a:gd name="T90" fmla="*/ 20 w 40"/>
                    <a:gd name="T91" fmla="*/ 12 h 40"/>
                    <a:gd name="T92" fmla="*/ 28 w 40"/>
                    <a:gd name="T93" fmla="*/ 20 h 40"/>
                    <a:gd name="T94" fmla="*/ 20 w 40"/>
                    <a:gd name="T95" fmla="*/ 2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0" h="40">
                      <a:moveTo>
                        <a:pt x="39" y="24"/>
                      </a:move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6" y="21"/>
                        <a:pt x="36" y="21"/>
                        <a:pt x="36" y="20"/>
                      </a:cubicBezTo>
                      <a:cubicBezTo>
                        <a:pt x="36" y="19"/>
                        <a:pt x="36" y="19"/>
                        <a:pt x="36" y="18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40" y="16"/>
                        <a:pt x="40" y="14"/>
                        <a:pt x="39" y="13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6"/>
                        <a:pt x="35" y="6"/>
                        <a:pt x="34" y="6"/>
                      </a:cubicBezTo>
                      <a:cubicBezTo>
                        <a:pt x="34" y="5"/>
                        <a:pt x="33" y="6"/>
                        <a:pt x="33" y="6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29" y="6"/>
                        <a:pt x="28" y="6"/>
                        <a:pt x="26" y="5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1"/>
                        <a:pt x="25" y="0"/>
                        <a:pt x="24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4" y="1"/>
                        <a:pt x="14" y="2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6"/>
                        <a:pt x="12" y="7"/>
                        <a:pt x="10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5"/>
                        <a:pt x="5" y="6"/>
                        <a:pt x="5" y="7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14"/>
                        <a:pt x="0" y="14"/>
                        <a:pt x="1" y="15"/>
                      </a:cubicBezTo>
                      <a:cubicBezTo>
                        <a:pt x="1" y="15"/>
                        <a:pt x="1" y="16"/>
                        <a:pt x="1" y="16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9"/>
                        <a:pt x="4" y="19"/>
                        <a:pt x="4" y="20"/>
                      </a:cubicBezTo>
                      <a:cubicBezTo>
                        <a:pt x="4" y="21"/>
                        <a:pt x="4" y="21"/>
                        <a:pt x="4" y="22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5"/>
                        <a:pt x="1" y="25"/>
                      </a:cubicBezTo>
                      <a:cubicBezTo>
                        <a:pt x="0" y="26"/>
                        <a:pt x="0" y="26"/>
                        <a:pt x="1" y="27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5" y="34"/>
                        <a:pt x="6" y="35"/>
                        <a:pt x="7" y="34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2" y="33"/>
                        <a:pt x="13" y="34"/>
                        <a:pt x="14" y="35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4" y="39"/>
                        <a:pt x="15" y="40"/>
                        <a:pt x="16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5" y="40"/>
                        <a:pt x="26" y="39"/>
                        <a:pt x="26" y="38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8" y="34"/>
                        <a:pt x="29" y="34"/>
                        <a:pt x="30" y="33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34"/>
                        <a:pt x="34" y="35"/>
                        <a:pt x="34" y="34"/>
                      </a:cubicBezTo>
                      <a:cubicBezTo>
                        <a:pt x="35" y="34"/>
                        <a:pt x="35" y="34"/>
                        <a:pt x="35" y="33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0" y="26"/>
                        <a:pt x="40" y="24"/>
                        <a:pt x="39" y="24"/>
                      </a:cubicBezTo>
                      <a:close/>
                      <a:moveTo>
                        <a:pt x="20" y="28"/>
                      </a:moveTo>
                      <a:cubicBezTo>
                        <a:pt x="16" y="28"/>
                        <a:pt x="12" y="24"/>
                        <a:pt x="12" y="20"/>
                      </a:cubicBezTo>
                      <a:cubicBezTo>
                        <a:pt x="12" y="16"/>
                        <a:pt x="16" y="12"/>
                        <a:pt x="20" y="12"/>
                      </a:cubicBezTo>
                      <a:cubicBezTo>
                        <a:pt x="24" y="12"/>
                        <a:pt x="28" y="16"/>
                        <a:pt x="28" y="20"/>
                      </a:cubicBezTo>
                      <a:cubicBezTo>
                        <a:pt x="28" y="24"/>
                        <a:pt x="24" y="28"/>
                        <a:pt x="20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sp3d prstMaterial="softEdge">
                  <a:bevelT w="127000" prst="artDeco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599" b="0" i="0" dirty="0"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E0279D53-0570-9849-89D3-33AE7ED6AE83}"/>
                </a:ext>
              </a:extLst>
            </p:cNvPr>
            <p:cNvSpPr/>
            <p:nvPr/>
          </p:nvSpPr>
          <p:spPr>
            <a:xfrm>
              <a:off x="5335283" y="4501307"/>
              <a:ext cx="4465078" cy="871823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 i="0" dirty="0">
                <a:latin typeface="Helvetica" pitchFamily="2" charset="0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85CA01B-A646-4945-BF44-BE3CA1F311BD}"/>
                </a:ext>
              </a:extLst>
            </p:cNvPr>
            <p:cNvGrpSpPr/>
            <p:nvPr/>
          </p:nvGrpSpPr>
          <p:grpSpPr>
            <a:xfrm>
              <a:off x="5911861" y="5887431"/>
              <a:ext cx="3555081" cy="6327458"/>
              <a:chOff x="6051561" y="5963631"/>
              <a:chExt cx="3555081" cy="6327458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109" name="Rectangle: Rounded Corners 12">
                <a:extLst>
                  <a:ext uri="{FF2B5EF4-FFF2-40B4-BE49-F238E27FC236}">
                    <a16:creationId xmlns:a16="http://schemas.microsoft.com/office/drawing/2014/main" id="{E38EC52F-26A8-0B45-9F28-5096C8D74081}"/>
                  </a:ext>
                </a:extLst>
              </p:cNvPr>
              <p:cNvSpPr/>
              <p:nvPr/>
            </p:nvSpPr>
            <p:spPr>
              <a:xfrm rot="18900000">
                <a:off x="6650068" y="6287256"/>
                <a:ext cx="821455" cy="8214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b="0" i="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10" name="Rectangle: Rounded Corners 13">
                <a:extLst>
                  <a:ext uri="{FF2B5EF4-FFF2-40B4-BE49-F238E27FC236}">
                    <a16:creationId xmlns:a16="http://schemas.microsoft.com/office/drawing/2014/main" id="{EFDD265B-4203-D447-AB91-7E26C6FE30F4}"/>
                  </a:ext>
                </a:extLst>
              </p:cNvPr>
              <p:cNvSpPr/>
              <p:nvPr/>
            </p:nvSpPr>
            <p:spPr>
              <a:xfrm rot="18900000">
                <a:off x="8161281" y="6287258"/>
                <a:ext cx="821455" cy="8214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b="0" i="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11" name="Rectangle: Rounded Corners 14">
                <a:extLst>
                  <a:ext uri="{FF2B5EF4-FFF2-40B4-BE49-F238E27FC236}">
                    <a16:creationId xmlns:a16="http://schemas.microsoft.com/office/drawing/2014/main" id="{3C6897BF-3F9C-2F41-8A44-44E4D1ED40AE}"/>
                  </a:ext>
                </a:extLst>
              </p:cNvPr>
              <p:cNvSpPr/>
              <p:nvPr/>
            </p:nvSpPr>
            <p:spPr>
              <a:xfrm rot="2700000">
                <a:off x="7082052" y="5963630"/>
                <a:ext cx="1468701" cy="1468703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599" b="0" i="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12" name="TextBox 25">
                <a:extLst>
                  <a:ext uri="{FF2B5EF4-FFF2-40B4-BE49-F238E27FC236}">
                    <a16:creationId xmlns:a16="http://schemas.microsoft.com/office/drawing/2014/main" id="{04F9FAD6-84F9-7A49-A9F0-BA930F61F852}"/>
                  </a:ext>
                </a:extLst>
              </p:cNvPr>
              <p:cNvSpPr txBox="1"/>
              <p:nvPr/>
            </p:nvSpPr>
            <p:spPr>
              <a:xfrm>
                <a:off x="6051561" y="9336433"/>
                <a:ext cx="3529681" cy="2954656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0" i="0" dirty="0">
                    <a:latin typeface="Helvetica" pitchFamily="2" charset="0"/>
                    <a:cs typeface="Calibri Light" panose="020F0302020204030204" pitchFamily="34" charset="0"/>
                  </a:rPr>
                  <a:t>Custom Market Intelligence tailored as per your business requirements. We identify your problem and suggest a  business solution that would assist in your strategic decisions.</a:t>
                </a:r>
              </a:p>
            </p:txBody>
          </p:sp>
          <p:sp>
            <p:nvSpPr>
              <p:cNvPr id="113" name="TextBox 25">
                <a:extLst>
                  <a:ext uri="{FF2B5EF4-FFF2-40B4-BE49-F238E27FC236}">
                    <a16:creationId xmlns:a16="http://schemas.microsoft.com/office/drawing/2014/main" id="{80CCECCD-8A4C-F041-A4C6-EB0A0782E4A1}"/>
                  </a:ext>
                </a:extLst>
              </p:cNvPr>
              <p:cNvSpPr txBox="1"/>
              <p:nvPr/>
            </p:nvSpPr>
            <p:spPr>
              <a:xfrm>
                <a:off x="6076961" y="8154029"/>
                <a:ext cx="3529681" cy="492442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i="0" dirty="0">
                    <a:latin typeface="Helvetica" pitchFamily="2" charset="0"/>
                    <a:cs typeface="Calibri Light" panose="020F0302020204030204" pitchFamily="34" charset="0"/>
                  </a:rPr>
                  <a:t>Custom Research</a:t>
                </a:r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D82B728A-E128-1D42-B136-F0DAFB7815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56135" y="6334537"/>
                <a:ext cx="720538" cy="726887"/>
              </a:xfrm>
              <a:custGeom>
                <a:avLst/>
                <a:gdLst>
                  <a:gd name="T0" fmla="*/ 30 w 96"/>
                  <a:gd name="T1" fmla="*/ 96 h 96"/>
                  <a:gd name="T2" fmla="*/ 60 w 96"/>
                  <a:gd name="T3" fmla="*/ 66 h 96"/>
                  <a:gd name="T4" fmla="*/ 57 w 96"/>
                  <a:gd name="T5" fmla="*/ 54 h 96"/>
                  <a:gd name="T6" fmla="*/ 69 w 96"/>
                  <a:gd name="T7" fmla="*/ 42 h 96"/>
                  <a:gd name="T8" fmla="*/ 76 w 96"/>
                  <a:gd name="T9" fmla="*/ 42 h 96"/>
                  <a:gd name="T10" fmla="*/ 76 w 96"/>
                  <a:gd name="T11" fmla="*/ 35 h 96"/>
                  <a:gd name="T12" fmla="*/ 77 w 96"/>
                  <a:gd name="T13" fmla="*/ 34 h 96"/>
                  <a:gd name="T14" fmla="*/ 84 w 96"/>
                  <a:gd name="T15" fmla="*/ 34 h 96"/>
                  <a:gd name="T16" fmla="*/ 84 w 96"/>
                  <a:gd name="T17" fmla="*/ 27 h 96"/>
                  <a:gd name="T18" fmla="*/ 85 w 96"/>
                  <a:gd name="T19" fmla="*/ 26 h 96"/>
                  <a:gd name="T20" fmla="*/ 92 w 96"/>
                  <a:gd name="T21" fmla="*/ 26 h 96"/>
                  <a:gd name="T22" fmla="*/ 92 w 96"/>
                  <a:gd name="T23" fmla="*/ 19 h 96"/>
                  <a:gd name="T24" fmla="*/ 96 w 96"/>
                  <a:gd name="T25" fmla="*/ 15 h 96"/>
                  <a:gd name="T26" fmla="*/ 96 w 96"/>
                  <a:gd name="T27" fmla="*/ 0 h 96"/>
                  <a:gd name="T28" fmla="*/ 81 w 96"/>
                  <a:gd name="T29" fmla="*/ 0 h 96"/>
                  <a:gd name="T30" fmla="*/ 42 w 96"/>
                  <a:gd name="T31" fmla="*/ 39 h 96"/>
                  <a:gd name="T32" fmla="*/ 30 w 96"/>
                  <a:gd name="T33" fmla="*/ 36 h 96"/>
                  <a:gd name="T34" fmla="*/ 0 w 96"/>
                  <a:gd name="T35" fmla="*/ 66 h 96"/>
                  <a:gd name="T36" fmla="*/ 30 w 96"/>
                  <a:gd name="T37" fmla="*/ 96 h 96"/>
                  <a:gd name="T38" fmla="*/ 22 w 96"/>
                  <a:gd name="T39" fmla="*/ 66 h 96"/>
                  <a:gd name="T40" fmla="*/ 30 w 96"/>
                  <a:gd name="T41" fmla="*/ 74 h 96"/>
                  <a:gd name="T42" fmla="*/ 22 w 96"/>
                  <a:gd name="T43" fmla="*/ 82 h 96"/>
                  <a:gd name="T44" fmla="*/ 14 w 96"/>
                  <a:gd name="T45" fmla="*/ 74 h 96"/>
                  <a:gd name="T46" fmla="*/ 22 w 96"/>
                  <a:gd name="T47" fmla="*/ 6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6" h="96">
                    <a:moveTo>
                      <a:pt x="30" y="96"/>
                    </a:moveTo>
                    <a:cubicBezTo>
                      <a:pt x="47" y="96"/>
                      <a:pt x="60" y="83"/>
                      <a:pt x="60" y="66"/>
                    </a:cubicBezTo>
                    <a:cubicBezTo>
                      <a:pt x="60" y="62"/>
                      <a:pt x="59" y="57"/>
                      <a:pt x="57" y="54"/>
                    </a:cubicBezTo>
                    <a:cubicBezTo>
                      <a:pt x="69" y="42"/>
                      <a:pt x="69" y="42"/>
                      <a:pt x="69" y="42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84" y="27"/>
                      <a:pt x="84" y="27"/>
                      <a:pt x="84" y="27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39" y="37"/>
                      <a:pt x="34" y="36"/>
                      <a:pt x="30" y="36"/>
                    </a:cubicBezTo>
                    <a:cubicBezTo>
                      <a:pt x="13" y="36"/>
                      <a:pt x="0" y="49"/>
                      <a:pt x="0" y="66"/>
                    </a:cubicBezTo>
                    <a:cubicBezTo>
                      <a:pt x="0" y="83"/>
                      <a:pt x="13" y="96"/>
                      <a:pt x="30" y="96"/>
                    </a:cubicBezTo>
                    <a:close/>
                    <a:moveTo>
                      <a:pt x="22" y="66"/>
                    </a:moveTo>
                    <a:cubicBezTo>
                      <a:pt x="26" y="66"/>
                      <a:pt x="30" y="70"/>
                      <a:pt x="30" y="74"/>
                    </a:cubicBezTo>
                    <a:cubicBezTo>
                      <a:pt x="30" y="78"/>
                      <a:pt x="26" y="82"/>
                      <a:pt x="22" y="82"/>
                    </a:cubicBezTo>
                    <a:cubicBezTo>
                      <a:pt x="18" y="82"/>
                      <a:pt x="14" y="78"/>
                      <a:pt x="14" y="74"/>
                    </a:cubicBezTo>
                    <a:cubicBezTo>
                      <a:pt x="14" y="70"/>
                      <a:pt x="18" y="66"/>
                      <a:pt x="22" y="66"/>
                    </a:cubicBezTo>
                    <a:close/>
                  </a:path>
                </a:pathLst>
              </a:custGeom>
              <a:solidFill>
                <a:srgbClr val="0C344C"/>
              </a:solidFill>
              <a:ln>
                <a:noFill/>
              </a:ln>
              <a:effectLst/>
              <a:sp3d prstMaterial="softEdge">
                <a:bevelT w="127000" prst="artDeco"/>
              </a:sp3d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599" b="0" i="0" dirty="0">
                  <a:latin typeface="Helvetica" pitchFamily="2" charset="0"/>
                </a:endParaRPr>
              </a:p>
            </p:txBody>
          </p:sp>
        </p:grp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CEE851B9-E7A1-4F42-A513-8512EB610F62}"/>
                </a:ext>
              </a:extLst>
            </p:cNvPr>
            <p:cNvSpPr/>
            <p:nvPr/>
          </p:nvSpPr>
          <p:spPr>
            <a:xfrm>
              <a:off x="19360123" y="4563705"/>
              <a:ext cx="4465078" cy="871823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 i="0" dirty="0">
                <a:latin typeface="Helvetica" pitchFamily="2" charset="0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E3A371D-F7CA-9B4A-9915-1C7A0977CCC6}"/>
                </a:ext>
              </a:extLst>
            </p:cNvPr>
            <p:cNvGrpSpPr/>
            <p:nvPr/>
          </p:nvGrpSpPr>
          <p:grpSpPr>
            <a:xfrm>
              <a:off x="19724647" y="6014431"/>
              <a:ext cx="3714092" cy="6175840"/>
              <a:chOff x="19140447" y="5963631"/>
              <a:chExt cx="3714092" cy="6175840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97" name="Rectangle: Rounded Corners 12">
                <a:extLst>
                  <a:ext uri="{FF2B5EF4-FFF2-40B4-BE49-F238E27FC236}">
                    <a16:creationId xmlns:a16="http://schemas.microsoft.com/office/drawing/2014/main" id="{E15763F1-5BE6-5C47-ACA5-6E3C7B2FA998}"/>
                  </a:ext>
                </a:extLst>
              </p:cNvPr>
              <p:cNvSpPr/>
              <p:nvPr/>
            </p:nvSpPr>
            <p:spPr>
              <a:xfrm rot="18900000">
                <a:off x="19767339" y="6287256"/>
                <a:ext cx="821455" cy="8214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b="0" i="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98" name="Rectangle: Rounded Corners 13">
                <a:extLst>
                  <a:ext uri="{FF2B5EF4-FFF2-40B4-BE49-F238E27FC236}">
                    <a16:creationId xmlns:a16="http://schemas.microsoft.com/office/drawing/2014/main" id="{F0F685CD-F754-4E44-8509-7FD35D874B00}"/>
                  </a:ext>
                </a:extLst>
              </p:cNvPr>
              <p:cNvSpPr/>
              <p:nvPr/>
            </p:nvSpPr>
            <p:spPr>
              <a:xfrm rot="18900000">
                <a:off x="21278552" y="6287258"/>
                <a:ext cx="821455" cy="8214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b="0" i="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99" name="Rectangle: Rounded Corners 14">
                <a:extLst>
                  <a:ext uri="{FF2B5EF4-FFF2-40B4-BE49-F238E27FC236}">
                    <a16:creationId xmlns:a16="http://schemas.microsoft.com/office/drawing/2014/main" id="{A4A0D23D-5A14-7140-9A29-228A5B954E58}"/>
                  </a:ext>
                </a:extLst>
              </p:cNvPr>
              <p:cNvSpPr/>
              <p:nvPr/>
            </p:nvSpPr>
            <p:spPr>
              <a:xfrm rot="2700000">
                <a:off x="20199323" y="5963630"/>
                <a:ext cx="1468701" cy="1468703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599" b="0" i="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00" name="TextBox 25">
                <a:extLst>
                  <a:ext uri="{FF2B5EF4-FFF2-40B4-BE49-F238E27FC236}">
                    <a16:creationId xmlns:a16="http://schemas.microsoft.com/office/drawing/2014/main" id="{46ACC530-792C-AF44-814A-42B1D23E46D5}"/>
                  </a:ext>
                </a:extLst>
              </p:cNvPr>
              <p:cNvSpPr txBox="1"/>
              <p:nvPr/>
            </p:nvSpPr>
            <p:spPr>
              <a:xfrm>
                <a:off x="19168833" y="9554147"/>
                <a:ext cx="3529682" cy="2585324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0" i="0" dirty="0">
                    <a:latin typeface="Helvetica" pitchFamily="2" charset="0"/>
                    <a:cs typeface="Calibri Light" panose="020F0302020204030204" pitchFamily="34" charset="0"/>
                  </a:rPr>
                  <a:t>We’ll assist you at every stage with the development and implementation of an optimal strategy for successful entry and long-term development.</a:t>
                </a:r>
              </a:p>
            </p:txBody>
          </p:sp>
          <p:sp>
            <p:nvSpPr>
              <p:cNvPr id="101" name="TextBox 25">
                <a:extLst>
                  <a:ext uri="{FF2B5EF4-FFF2-40B4-BE49-F238E27FC236}">
                    <a16:creationId xmlns:a16="http://schemas.microsoft.com/office/drawing/2014/main" id="{A2CEBE91-936A-6E43-8508-91B530688EC7}"/>
                  </a:ext>
                </a:extLst>
              </p:cNvPr>
              <p:cNvSpPr txBox="1"/>
              <p:nvPr/>
            </p:nvSpPr>
            <p:spPr>
              <a:xfrm>
                <a:off x="19140447" y="8171957"/>
                <a:ext cx="3714092" cy="984886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i="0" dirty="0">
                    <a:latin typeface="Helvetica" pitchFamily="2" charset="0"/>
                    <a:cs typeface="Calibri Light" panose="020F0302020204030204" pitchFamily="34" charset="0"/>
                  </a:rPr>
                  <a:t>Market Entry Reports</a:t>
                </a:r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5CA06615-42A2-5C43-B734-A41CA319D502}"/>
                  </a:ext>
                </a:extLst>
              </p:cNvPr>
              <p:cNvGrpSpPr/>
              <p:nvPr/>
            </p:nvGrpSpPr>
            <p:grpSpPr>
              <a:xfrm>
                <a:off x="20571818" y="6352474"/>
                <a:ext cx="723711" cy="723711"/>
                <a:chOff x="3390900" y="3248025"/>
                <a:chExt cx="361950" cy="361950"/>
              </a:xfrm>
              <a:solidFill>
                <a:srgbClr val="0C344C"/>
              </a:solidFill>
            </p:grpSpPr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7634E844-1BA1-E542-BBF8-1C200C7CC0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6938" y="3324225"/>
                  <a:ext cx="269875" cy="225425"/>
                </a:xfrm>
                <a:custGeom>
                  <a:avLst/>
                  <a:gdLst>
                    <a:gd name="T0" fmla="*/ 70 w 72"/>
                    <a:gd name="T1" fmla="*/ 56 h 60"/>
                    <a:gd name="T2" fmla="*/ 64 w 72"/>
                    <a:gd name="T3" fmla="*/ 50 h 60"/>
                    <a:gd name="T4" fmla="*/ 64 w 72"/>
                    <a:gd name="T5" fmla="*/ 36 h 60"/>
                    <a:gd name="T6" fmla="*/ 48 w 72"/>
                    <a:gd name="T7" fmla="*/ 11 h 60"/>
                    <a:gd name="T8" fmla="*/ 36 w 72"/>
                    <a:gd name="T9" fmla="*/ 0 h 60"/>
                    <a:gd name="T10" fmla="*/ 24 w 72"/>
                    <a:gd name="T11" fmla="*/ 11 h 60"/>
                    <a:gd name="T12" fmla="*/ 8 w 72"/>
                    <a:gd name="T13" fmla="*/ 36 h 60"/>
                    <a:gd name="T14" fmla="*/ 8 w 72"/>
                    <a:gd name="T15" fmla="*/ 50 h 60"/>
                    <a:gd name="T16" fmla="*/ 2 w 72"/>
                    <a:gd name="T17" fmla="*/ 56 h 60"/>
                    <a:gd name="T18" fmla="*/ 0 w 72"/>
                    <a:gd name="T19" fmla="*/ 58 h 60"/>
                    <a:gd name="T20" fmla="*/ 2 w 72"/>
                    <a:gd name="T21" fmla="*/ 60 h 60"/>
                    <a:gd name="T22" fmla="*/ 70 w 72"/>
                    <a:gd name="T23" fmla="*/ 60 h 60"/>
                    <a:gd name="T24" fmla="*/ 72 w 72"/>
                    <a:gd name="T25" fmla="*/ 58 h 60"/>
                    <a:gd name="T26" fmla="*/ 70 w 72"/>
                    <a:gd name="T27" fmla="*/ 56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60">
                      <a:moveTo>
                        <a:pt x="70" y="56"/>
                      </a:moveTo>
                      <a:cubicBezTo>
                        <a:pt x="67" y="56"/>
                        <a:pt x="64" y="53"/>
                        <a:pt x="64" y="50"/>
                      </a:cubicBezTo>
                      <a:cubicBezTo>
                        <a:pt x="64" y="36"/>
                        <a:pt x="64" y="36"/>
                        <a:pt x="64" y="36"/>
                      </a:cubicBezTo>
                      <a:cubicBezTo>
                        <a:pt x="64" y="25"/>
                        <a:pt x="58" y="15"/>
                        <a:pt x="48" y="11"/>
                      </a:cubicBezTo>
                      <a:cubicBezTo>
                        <a:pt x="47" y="5"/>
                        <a:pt x="42" y="0"/>
                        <a:pt x="36" y="0"/>
                      </a:cubicBezTo>
                      <a:cubicBezTo>
                        <a:pt x="30" y="0"/>
                        <a:pt x="25" y="5"/>
                        <a:pt x="24" y="11"/>
                      </a:cubicBezTo>
                      <a:cubicBezTo>
                        <a:pt x="14" y="15"/>
                        <a:pt x="8" y="25"/>
                        <a:pt x="8" y="36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3"/>
                        <a:pt x="5" y="56"/>
                        <a:pt x="2" y="56"/>
                      </a:cubicBezTo>
                      <a:cubicBezTo>
                        <a:pt x="1" y="56"/>
                        <a:pt x="0" y="57"/>
                        <a:pt x="0" y="58"/>
                      </a:cubicBezTo>
                      <a:cubicBezTo>
                        <a:pt x="0" y="59"/>
                        <a:pt x="1" y="60"/>
                        <a:pt x="2" y="60"/>
                      </a:cubicBezTo>
                      <a:cubicBezTo>
                        <a:pt x="70" y="60"/>
                        <a:pt x="70" y="60"/>
                        <a:pt x="70" y="60"/>
                      </a:cubicBezTo>
                      <a:cubicBezTo>
                        <a:pt x="71" y="60"/>
                        <a:pt x="72" y="59"/>
                        <a:pt x="72" y="58"/>
                      </a:cubicBezTo>
                      <a:cubicBezTo>
                        <a:pt x="72" y="57"/>
                        <a:pt x="71" y="56"/>
                        <a:pt x="70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sp3d prstMaterial="softEdge">
                  <a:bevelT w="127000" prst="artDeco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599" b="0" i="0" dirty="0">
                    <a:latin typeface="Helvetica" pitchFamily="2" charset="0"/>
                  </a:endParaRPr>
                </a:p>
              </p:txBody>
            </p:sp>
            <p:sp>
              <p:nvSpPr>
                <p:cNvPr id="104" name="Freeform 103">
                  <a:extLst>
                    <a:ext uri="{FF2B5EF4-FFF2-40B4-BE49-F238E27FC236}">
                      <a16:creationId xmlns:a16="http://schemas.microsoft.com/office/drawing/2014/main" id="{468283E4-CDF4-1246-8DAD-E53C8916F5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3775" y="3565525"/>
                  <a:ext cx="76200" cy="44450"/>
                </a:xfrm>
                <a:custGeom>
                  <a:avLst/>
                  <a:gdLst>
                    <a:gd name="T0" fmla="*/ 18 w 20"/>
                    <a:gd name="T1" fmla="*/ 0 h 12"/>
                    <a:gd name="T2" fmla="*/ 2 w 20"/>
                    <a:gd name="T3" fmla="*/ 0 h 12"/>
                    <a:gd name="T4" fmla="*/ 0 w 20"/>
                    <a:gd name="T5" fmla="*/ 2 h 12"/>
                    <a:gd name="T6" fmla="*/ 10 w 20"/>
                    <a:gd name="T7" fmla="*/ 12 h 12"/>
                    <a:gd name="T8" fmla="*/ 20 w 20"/>
                    <a:gd name="T9" fmla="*/ 2 h 12"/>
                    <a:gd name="T10" fmla="*/ 18 w 20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2">
                      <a:moveTo>
                        <a:pt x="18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8"/>
                        <a:pt x="4" y="12"/>
                        <a:pt x="10" y="12"/>
                      </a:cubicBezTo>
                      <a:cubicBezTo>
                        <a:pt x="16" y="12"/>
                        <a:pt x="20" y="8"/>
                        <a:pt x="20" y="2"/>
                      </a:cubicBezTo>
                      <a:cubicBezTo>
                        <a:pt x="20" y="1"/>
                        <a:pt x="19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sp3d prstMaterial="softEdge">
                  <a:bevelT w="127000" prst="artDeco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599" b="0" i="0" dirty="0">
                    <a:latin typeface="Helvetica" pitchFamily="2" charset="0"/>
                  </a:endParaRPr>
                </a:p>
              </p:txBody>
            </p:sp>
            <p:sp>
              <p:nvSpPr>
                <p:cNvPr id="105" name="Freeform 104">
                  <a:extLst>
                    <a:ext uri="{FF2B5EF4-FFF2-40B4-BE49-F238E27FC236}">
                      <a16:creationId xmlns:a16="http://schemas.microsoft.com/office/drawing/2014/main" id="{28DA3B63-5837-234F-8BA9-3E947E3334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6938" y="3294063"/>
                  <a:ext cx="96838" cy="96838"/>
                </a:xfrm>
                <a:custGeom>
                  <a:avLst/>
                  <a:gdLst>
                    <a:gd name="T0" fmla="*/ 24 w 26"/>
                    <a:gd name="T1" fmla="*/ 0 h 26"/>
                    <a:gd name="T2" fmla="*/ 0 w 26"/>
                    <a:gd name="T3" fmla="*/ 24 h 26"/>
                    <a:gd name="T4" fmla="*/ 2 w 26"/>
                    <a:gd name="T5" fmla="*/ 26 h 26"/>
                    <a:gd name="T6" fmla="*/ 4 w 26"/>
                    <a:gd name="T7" fmla="*/ 24 h 26"/>
                    <a:gd name="T8" fmla="*/ 24 w 26"/>
                    <a:gd name="T9" fmla="*/ 4 h 26"/>
                    <a:gd name="T10" fmla="*/ 26 w 26"/>
                    <a:gd name="T11" fmla="*/ 2 h 26"/>
                    <a:gd name="T12" fmla="*/ 24 w 26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26">
                      <a:moveTo>
                        <a:pt x="24" y="0"/>
                      </a:move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25"/>
                        <a:pt x="1" y="26"/>
                        <a:pt x="2" y="26"/>
                      </a:cubicBezTo>
                      <a:cubicBezTo>
                        <a:pt x="3" y="26"/>
                        <a:pt x="4" y="25"/>
                        <a:pt x="4" y="24"/>
                      </a:cubicBezTo>
                      <a:cubicBezTo>
                        <a:pt x="4" y="13"/>
                        <a:pt x="13" y="4"/>
                        <a:pt x="24" y="4"/>
                      </a:cubicBezTo>
                      <a:cubicBezTo>
                        <a:pt x="25" y="4"/>
                        <a:pt x="26" y="3"/>
                        <a:pt x="26" y="2"/>
                      </a:cubicBezTo>
                      <a:cubicBezTo>
                        <a:pt x="26" y="1"/>
                        <a:pt x="25" y="0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sp3d prstMaterial="softEdge">
                  <a:bevelT w="127000" prst="artDeco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599" b="0" i="0" dirty="0">
                    <a:latin typeface="Helvetica" pitchFamily="2" charset="0"/>
                  </a:endParaRPr>
                </a:p>
              </p:txBody>
            </p:sp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130E5F75-458F-B549-9375-722FBCA03A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0900" y="3248025"/>
                  <a:ext cx="142875" cy="142875"/>
                </a:xfrm>
                <a:custGeom>
                  <a:avLst/>
                  <a:gdLst>
                    <a:gd name="T0" fmla="*/ 36 w 38"/>
                    <a:gd name="T1" fmla="*/ 4 h 38"/>
                    <a:gd name="T2" fmla="*/ 38 w 38"/>
                    <a:gd name="T3" fmla="*/ 2 h 38"/>
                    <a:gd name="T4" fmla="*/ 36 w 38"/>
                    <a:gd name="T5" fmla="*/ 0 h 38"/>
                    <a:gd name="T6" fmla="*/ 0 w 38"/>
                    <a:gd name="T7" fmla="*/ 36 h 38"/>
                    <a:gd name="T8" fmla="*/ 2 w 38"/>
                    <a:gd name="T9" fmla="*/ 38 h 38"/>
                    <a:gd name="T10" fmla="*/ 4 w 38"/>
                    <a:gd name="T11" fmla="*/ 36 h 38"/>
                    <a:gd name="T12" fmla="*/ 36 w 38"/>
                    <a:gd name="T13" fmla="*/ 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38">
                      <a:moveTo>
                        <a:pt x="36" y="4"/>
                      </a:moveTo>
                      <a:cubicBezTo>
                        <a:pt x="37" y="4"/>
                        <a:pt x="38" y="3"/>
                        <a:pt x="38" y="2"/>
                      </a:cubicBezTo>
                      <a:cubicBezTo>
                        <a:pt x="38" y="1"/>
                        <a:pt x="37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37"/>
                        <a:pt x="1" y="38"/>
                        <a:pt x="2" y="38"/>
                      </a:cubicBezTo>
                      <a:cubicBezTo>
                        <a:pt x="3" y="38"/>
                        <a:pt x="4" y="37"/>
                        <a:pt x="4" y="36"/>
                      </a:cubicBezTo>
                      <a:cubicBezTo>
                        <a:pt x="4" y="18"/>
                        <a:pt x="18" y="4"/>
                        <a:pt x="3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sp3d prstMaterial="softEdge">
                  <a:bevelT w="127000" prst="artDeco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599" b="0" i="0" dirty="0">
                    <a:latin typeface="Helvetica" pitchFamily="2" charset="0"/>
                  </a:endParaRPr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70535265-AF31-AB42-AC51-900AA0209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9975" y="3294063"/>
                  <a:ext cx="96838" cy="96838"/>
                </a:xfrm>
                <a:custGeom>
                  <a:avLst/>
                  <a:gdLst>
                    <a:gd name="T0" fmla="*/ 2 w 26"/>
                    <a:gd name="T1" fmla="*/ 0 h 26"/>
                    <a:gd name="T2" fmla="*/ 0 w 26"/>
                    <a:gd name="T3" fmla="*/ 2 h 26"/>
                    <a:gd name="T4" fmla="*/ 2 w 26"/>
                    <a:gd name="T5" fmla="*/ 4 h 26"/>
                    <a:gd name="T6" fmla="*/ 22 w 26"/>
                    <a:gd name="T7" fmla="*/ 24 h 26"/>
                    <a:gd name="T8" fmla="*/ 24 w 26"/>
                    <a:gd name="T9" fmla="*/ 26 h 26"/>
                    <a:gd name="T10" fmla="*/ 26 w 26"/>
                    <a:gd name="T11" fmla="*/ 24 h 26"/>
                    <a:gd name="T12" fmla="*/ 2 w 26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26">
                      <a:moveTo>
                        <a:pt x="2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13" y="4"/>
                        <a:pt x="22" y="13"/>
                        <a:pt x="22" y="24"/>
                      </a:cubicBezTo>
                      <a:cubicBezTo>
                        <a:pt x="22" y="25"/>
                        <a:pt x="23" y="26"/>
                        <a:pt x="24" y="26"/>
                      </a:cubicBezTo>
                      <a:cubicBezTo>
                        <a:pt x="25" y="26"/>
                        <a:pt x="26" y="25"/>
                        <a:pt x="26" y="24"/>
                      </a:cubicBezTo>
                      <a:cubicBezTo>
                        <a:pt x="26" y="11"/>
                        <a:pt x="15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sp3d prstMaterial="softEdge">
                  <a:bevelT w="127000" prst="artDeco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599" b="0" i="0" dirty="0">
                    <a:latin typeface="Helvetica" pitchFamily="2" charset="0"/>
                  </a:endParaRPr>
                </a:p>
              </p:txBody>
            </p:sp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D0F95436-86CE-6F42-BF39-42757536C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9975" y="3248025"/>
                  <a:ext cx="142875" cy="142875"/>
                </a:xfrm>
                <a:custGeom>
                  <a:avLst/>
                  <a:gdLst>
                    <a:gd name="T0" fmla="*/ 2 w 38"/>
                    <a:gd name="T1" fmla="*/ 0 h 38"/>
                    <a:gd name="T2" fmla="*/ 0 w 38"/>
                    <a:gd name="T3" fmla="*/ 2 h 38"/>
                    <a:gd name="T4" fmla="*/ 2 w 38"/>
                    <a:gd name="T5" fmla="*/ 4 h 38"/>
                    <a:gd name="T6" fmla="*/ 34 w 38"/>
                    <a:gd name="T7" fmla="*/ 36 h 38"/>
                    <a:gd name="T8" fmla="*/ 36 w 38"/>
                    <a:gd name="T9" fmla="*/ 38 h 38"/>
                    <a:gd name="T10" fmla="*/ 38 w 38"/>
                    <a:gd name="T11" fmla="*/ 36 h 38"/>
                    <a:gd name="T12" fmla="*/ 2 w 38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38">
                      <a:moveTo>
                        <a:pt x="2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0" y="4"/>
                        <a:pt x="34" y="18"/>
                        <a:pt x="34" y="36"/>
                      </a:cubicBezTo>
                      <a:cubicBezTo>
                        <a:pt x="34" y="37"/>
                        <a:pt x="35" y="38"/>
                        <a:pt x="36" y="38"/>
                      </a:cubicBezTo>
                      <a:cubicBezTo>
                        <a:pt x="37" y="38"/>
                        <a:pt x="38" y="37"/>
                        <a:pt x="38" y="36"/>
                      </a:cubicBezTo>
                      <a:cubicBezTo>
                        <a:pt x="38" y="16"/>
                        <a:pt x="2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sp3d prstMaterial="softEdge">
                  <a:bevelT w="127000" prst="artDeco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599" b="0" i="0" dirty="0"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4D4001C1-E67E-4C4F-8F3A-487B38DBF5F2}"/>
                </a:ext>
              </a:extLst>
            </p:cNvPr>
            <p:cNvSpPr/>
            <p:nvPr/>
          </p:nvSpPr>
          <p:spPr>
            <a:xfrm>
              <a:off x="10010189" y="4563705"/>
              <a:ext cx="4465078" cy="871823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 i="0" dirty="0">
                <a:latin typeface="Helvetica" pitchFamily="2" charset="0"/>
              </a:endParaRP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C1F7BE49-6D43-D54A-A456-30AE47C560A4}"/>
                </a:ext>
              </a:extLst>
            </p:cNvPr>
            <p:cNvSpPr/>
            <p:nvPr/>
          </p:nvSpPr>
          <p:spPr>
            <a:xfrm>
              <a:off x="14685177" y="4563705"/>
              <a:ext cx="4465078" cy="871823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0" i="0" dirty="0">
                <a:latin typeface="Helvetica" pitchFamily="2" charset="0"/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CFD1682-E4D0-4540-BE1E-3C7C47B425BF}"/>
                </a:ext>
              </a:extLst>
            </p:cNvPr>
            <p:cNvGrpSpPr/>
            <p:nvPr/>
          </p:nvGrpSpPr>
          <p:grpSpPr>
            <a:xfrm>
              <a:off x="14996730" y="6014431"/>
              <a:ext cx="3829897" cy="6175830"/>
              <a:chOff x="14653829" y="5963631"/>
              <a:chExt cx="3829897" cy="6175830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89" name="Rectangle: Rounded Corners 12">
                <a:extLst>
                  <a:ext uri="{FF2B5EF4-FFF2-40B4-BE49-F238E27FC236}">
                    <a16:creationId xmlns:a16="http://schemas.microsoft.com/office/drawing/2014/main" id="{D98BB8E3-E4BC-1644-AC6C-EB24EC8627FD}"/>
                  </a:ext>
                </a:extLst>
              </p:cNvPr>
              <p:cNvSpPr/>
              <p:nvPr/>
            </p:nvSpPr>
            <p:spPr>
              <a:xfrm rot="18900000">
                <a:off x="15394914" y="6287256"/>
                <a:ext cx="821455" cy="8214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b="0" i="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90" name="Rectangle: Rounded Corners 13">
                <a:extLst>
                  <a:ext uri="{FF2B5EF4-FFF2-40B4-BE49-F238E27FC236}">
                    <a16:creationId xmlns:a16="http://schemas.microsoft.com/office/drawing/2014/main" id="{4C49894D-1810-354B-95E3-C6CDCF217F50}"/>
                  </a:ext>
                </a:extLst>
              </p:cNvPr>
              <p:cNvSpPr/>
              <p:nvPr/>
            </p:nvSpPr>
            <p:spPr>
              <a:xfrm rot="18900000">
                <a:off x="16906127" y="6287258"/>
                <a:ext cx="821455" cy="8214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b="0" i="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91" name="Rectangle: Rounded Corners 14">
                <a:extLst>
                  <a:ext uri="{FF2B5EF4-FFF2-40B4-BE49-F238E27FC236}">
                    <a16:creationId xmlns:a16="http://schemas.microsoft.com/office/drawing/2014/main" id="{9D6D1357-B528-7E49-91CC-963DCC436BB5}"/>
                  </a:ext>
                </a:extLst>
              </p:cNvPr>
              <p:cNvSpPr/>
              <p:nvPr/>
            </p:nvSpPr>
            <p:spPr>
              <a:xfrm rot="2700000">
                <a:off x="15826898" y="5963630"/>
                <a:ext cx="1468701" cy="1468703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599" b="0" i="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92" name="TextBox 25">
                <a:extLst>
                  <a:ext uri="{FF2B5EF4-FFF2-40B4-BE49-F238E27FC236}">
                    <a16:creationId xmlns:a16="http://schemas.microsoft.com/office/drawing/2014/main" id="{7809E017-126F-1E49-95AE-2ADA58F13396}"/>
                  </a:ext>
                </a:extLst>
              </p:cNvPr>
              <p:cNvSpPr txBox="1"/>
              <p:nvPr/>
            </p:nvSpPr>
            <p:spPr>
              <a:xfrm>
                <a:off x="14796409" y="9554137"/>
                <a:ext cx="3529681" cy="2585324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0" i="0" dirty="0">
                    <a:latin typeface="Helvetica" pitchFamily="2" charset="0"/>
                    <a:cs typeface="Calibri Light" panose="020F0302020204030204" pitchFamily="34" charset="0"/>
                  </a:rPr>
                  <a:t>We analyze and review the capabilities of the target company to evaluate potential risks and improve the success rate of a merger or acquisition. </a:t>
                </a:r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597EDCD6-AC6D-D340-9104-4EDA5EE85C58}"/>
                  </a:ext>
                </a:extLst>
              </p:cNvPr>
              <p:cNvGrpSpPr/>
              <p:nvPr/>
            </p:nvGrpSpPr>
            <p:grpSpPr>
              <a:xfrm>
                <a:off x="16256529" y="6336125"/>
                <a:ext cx="723713" cy="723713"/>
                <a:chOff x="3390900" y="3248025"/>
                <a:chExt cx="361951" cy="361951"/>
              </a:xfrm>
              <a:solidFill>
                <a:srgbClr val="0C344C"/>
              </a:solidFill>
            </p:grpSpPr>
            <p:sp>
              <p:nvSpPr>
                <p:cNvPr id="95" name="Freeform 31">
                  <a:extLst>
                    <a:ext uri="{FF2B5EF4-FFF2-40B4-BE49-F238E27FC236}">
                      <a16:creationId xmlns:a16="http://schemas.microsoft.com/office/drawing/2014/main" id="{51F2A5B3-632D-924B-A336-8FF2906EB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0900" y="3248025"/>
                  <a:ext cx="241300" cy="301625"/>
                </a:xfrm>
                <a:custGeom>
                  <a:avLst/>
                  <a:gdLst>
                    <a:gd name="T0" fmla="*/ 64 w 64"/>
                    <a:gd name="T1" fmla="*/ 54 h 80"/>
                    <a:gd name="T2" fmla="*/ 56 w 64"/>
                    <a:gd name="T3" fmla="*/ 51 h 80"/>
                    <a:gd name="T4" fmla="*/ 48 w 64"/>
                    <a:gd name="T5" fmla="*/ 48 h 80"/>
                    <a:gd name="T6" fmla="*/ 48 w 64"/>
                    <a:gd name="T7" fmla="*/ 41 h 80"/>
                    <a:gd name="T8" fmla="*/ 54 w 64"/>
                    <a:gd name="T9" fmla="*/ 29 h 80"/>
                    <a:gd name="T10" fmla="*/ 56 w 64"/>
                    <a:gd name="T11" fmla="*/ 24 h 80"/>
                    <a:gd name="T12" fmla="*/ 54 w 64"/>
                    <a:gd name="T13" fmla="*/ 18 h 80"/>
                    <a:gd name="T14" fmla="*/ 56 w 64"/>
                    <a:gd name="T15" fmla="*/ 7 h 80"/>
                    <a:gd name="T16" fmla="*/ 41 w 64"/>
                    <a:gd name="T17" fmla="*/ 0 h 80"/>
                    <a:gd name="T18" fmla="*/ 41 w 64"/>
                    <a:gd name="T19" fmla="*/ 0 h 80"/>
                    <a:gd name="T20" fmla="*/ 27 w 64"/>
                    <a:gd name="T21" fmla="*/ 6 h 80"/>
                    <a:gd name="T22" fmla="*/ 22 w 64"/>
                    <a:gd name="T23" fmla="*/ 7 h 80"/>
                    <a:gd name="T24" fmla="*/ 22 w 64"/>
                    <a:gd name="T25" fmla="*/ 19 h 80"/>
                    <a:gd name="T26" fmla="*/ 20 w 64"/>
                    <a:gd name="T27" fmla="*/ 20 h 80"/>
                    <a:gd name="T28" fmla="*/ 20 w 64"/>
                    <a:gd name="T29" fmla="*/ 24 h 80"/>
                    <a:gd name="T30" fmla="*/ 22 w 64"/>
                    <a:gd name="T31" fmla="*/ 29 h 80"/>
                    <a:gd name="T32" fmla="*/ 28 w 64"/>
                    <a:gd name="T33" fmla="*/ 41 h 80"/>
                    <a:gd name="T34" fmla="*/ 28 w 64"/>
                    <a:gd name="T35" fmla="*/ 48 h 80"/>
                    <a:gd name="T36" fmla="*/ 20 w 64"/>
                    <a:gd name="T37" fmla="*/ 51 h 80"/>
                    <a:gd name="T38" fmla="*/ 2 w 64"/>
                    <a:gd name="T39" fmla="*/ 61 h 80"/>
                    <a:gd name="T40" fmla="*/ 0 w 64"/>
                    <a:gd name="T41" fmla="*/ 78 h 80"/>
                    <a:gd name="T42" fmla="*/ 1 w 64"/>
                    <a:gd name="T43" fmla="*/ 79 h 80"/>
                    <a:gd name="T44" fmla="*/ 2 w 64"/>
                    <a:gd name="T45" fmla="*/ 80 h 80"/>
                    <a:gd name="T46" fmla="*/ 54 w 64"/>
                    <a:gd name="T47" fmla="*/ 80 h 80"/>
                    <a:gd name="T48" fmla="*/ 52 w 64"/>
                    <a:gd name="T49" fmla="*/ 72 h 80"/>
                    <a:gd name="T50" fmla="*/ 64 w 64"/>
                    <a:gd name="T51" fmla="*/ 5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4" h="80">
                      <a:moveTo>
                        <a:pt x="64" y="54"/>
                      </a:moveTo>
                      <a:cubicBezTo>
                        <a:pt x="61" y="53"/>
                        <a:pt x="59" y="52"/>
                        <a:pt x="56" y="51"/>
                      </a:cubicBezTo>
                      <a:cubicBezTo>
                        <a:pt x="53" y="50"/>
                        <a:pt x="50" y="49"/>
                        <a:pt x="48" y="48"/>
                      </a:cubicBezTo>
                      <a:cubicBezTo>
                        <a:pt x="48" y="41"/>
                        <a:pt x="48" y="41"/>
                        <a:pt x="48" y="41"/>
                      </a:cubicBezTo>
                      <a:cubicBezTo>
                        <a:pt x="50" y="40"/>
                        <a:pt x="54" y="36"/>
                        <a:pt x="54" y="29"/>
                      </a:cubicBezTo>
                      <a:cubicBezTo>
                        <a:pt x="55" y="28"/>
                        <a:pt x="56" y="26"/>
                        <a:pt x="56" y="24"/>
                      </a:cubicBezTo>
                      <a:cubicBezTo>
                        <a:pt x="56" y="21"/>
                        <a:pt x="56" y="19"/>
                        <a:pt x="54" y="18"/>
                      </a:cubicBezTo>
                      <a:cubicBezTo>
                        <a:pt x="55" y="16"/>
                        <a:pt x="57" y="12"/>
                        <a:pt x="56" y="7"/>
                      </a:cubicBezTo>
                      <a:cubicBezTo>
                        <a:pt x="55" y="2"/>
                        <a:pt x="47" y="0"/>
                        <a:pt x="4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6" y="0"/>
                        <a:pt x="29" y="1"/>
                        <a:pt x="27" y="6"/>
                      </a:cubicBezTo>
                      <a:cubicBezTo>
                        <a:pt x="25" y="5"/>
                        <a:pt x="23" y="6"/>
                        <a:pt x="22" y="7"/>
                      </a:cubicBezTo>
                      <a:cubicBezTo>
                        <a:pt x="19" y="10"/>
                        <a:pt x="21" y="16"/>
                        <a:pt x="22" y="19"/>
                      </a:cubicBezTo>
                      <a:cubicBezTo>
                        <a:pt x="21" y="19"/>
                        <a:pt x="21" y="19"/>
                        <a:pt x="20" y="20"/>
                      </a:cubicBezTo>
                      <a:cubicBezTo>
                        <a:pt x="20" y="21"/>
                        <a:pt x="20" y="22"/>
                        <a:pt x="20" y="24"/>
                      </a:cubicBezTo>
                      <a:cubicBezTo>
                        <a:pt x="20" y="26"/>
                        <a:pt x="21" y="28"/>
                        <a:pt x="22" y="29"/>
                      </a:cubicBezTo>
                      <a:cubicBezTo>
                        <a:pt x="22" y="36"/>
                        <a:pt x="26" y="40"/>
                        <a:pt x="28" y="41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6" y="49"/>
                        <a:pt x="23" y="50"/>
                        <a:pt x="20" y="51"/>
                      </a:cubicBezTo>
                      <a:cubicBezTo>
                        <a:pt x="11" y="54"/>
                        <a:pt x="4" y="56"/>
                        <a:pt x="2" y="61"/>
                      </a:cubicBezTo>
                      <a:cubicBezTo>
                        <a:pt x="0" y="67"/>
                        <a:pt x="0" y="78"/>
                        <a:pt x="0" y="78"/>
                      </a:cubicBezTo>
                      <a:cubicBezTo>
                        <a:pt x="0" y="79"/>
                        <a:pt x="0" y="79"/>
                        <a:pt x="1" y="79"/>
                      </a:cubicBezTo>
                      <a:cubicBezTo>
                        <a:pt x="1" y="80"/>
                        <a:pt x="1" y="80"/>
                        <a:pt x="2" y="80"/>
                      </a:cubicBezTo>
                      <a:cubicBezTo>
                        <a:pt x="54" y="80"/>
                        <a:pt x="54" y="80"/>
                        <a:pt x="54" y="80"/>
                      </a:cubicBezTo>
                      <a:cubicBezTo>
                        <a:pt x="53" y="78"/>
                        <a:pt x="52" y="75"/>
                        <a:pt x="52" y="72"/>
                      </a:cubicBezTo>
                      <a:cubicBezTo>
                        <a:pt x="52" y="64"/>
                        <a:pt x="57" y="57"/>
                        <a:pt x="6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sp3d prstMaterial="softEdge">
                  <a:bevelT w="127000" prst="artDeco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599" b="0" i="0" dirty="0">
                    <a:latin typeface="Helvetica" pitchFamily="2" charset="0"/>
                  </a:endParaRPr>
                </a:p>
              </p:txBody>
            </p:sp>
            <p:sp>
              <p:nvSpPr>
                <p:cNvPr id="96" name="Freeform 32">
                  <a:extLst>
                    <a:ext uri="{FF2B5EF4-FFF2-40B4-BE49-F238E27FC236}">
                      <a16:creationId xmlns:a16="http://schemas.microsoft.com/office/drawing/2014/main" id="{628D1095-3A38-E747-8E2E-24C03C1965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02038" y="3459163"/>
                  <a:ext cx="150813" cy="150813"/>
                </a:xfrm>
                <a:custGeom>
                  <a:avLst/>
                  <a:gdLst>
                    <a:gd name="T0" fmla="*/ 39 w 40"/>
                    <a:gd name="T1" fmla="*/ 37 h 40"/>
                    <a:gd name="T2" fmla="*/ 31 w 40"/>
                    <a:gd name="T3" fmla="*/ 29 h 40"/>
                    <a:gd name="T4" fmla="*/ 29 w 40"/>
                    <a:gd name="T5" fmla="*/ 26 h 40"/>
                    <a:gd name="T6" fmla="*/ 32 w 40"/>
                    <a:gd name="T7" fmla="*/ 16 h 40"/>
                    <a:gd name="T8" fmla="*/ 16 w 40"/>
                    <a:gd name="T9" fmla="*/ 0 h 40"/>
                    <a:gd name="T10" fmla="*/ 0 w 40"/>
                    <a:gd name="T11" fmla="*/ 16 h 40"/>
                    <a:gd name="T12" fmla="*/ 16 w 40"/>
                    <a:gd name="T13" fmla="*/ 32 h 40"/>
                    <a:gd name="T14" fmla="*/ 26 w 40"/>
                    <a:gd name="T15" fmla="*/ 29 h 40"/>
                    <a:gd name="T16" fmla="*/ 29 w 40"/>
                    <a:gd name="T17" fmla="*/ 31 h 40"/>
                    <a:gd name="T18" fmla="*/ 37 w 40"/>
                    <a:gd name="T19" fmla="*/ 39 h 40"/>
                    <a:gd name="T20" fmla="*/ 38 w 40"/>
                    <a:gd name="T21" fmla="*/ 40 h 40"/>
                    <a:gd name="T22" fmla="*/ 39 w 40"/>
                    <a:gd name="T23" fmla="*/ 39 h 40"/>
                    <a:gd name="T24" fmla="*/ 39 w 40"/>
                    <a:gd name="T25" fmla="*/ 37 h 40"/>
                    <a:gd name="T26" fmla="*/ 16 w 40"/>
                    <a:gd name="T27" fmla="*/ 28 h 40"/>
                    <a:gd name="T28" fmla="*/ 4 w 40"/>
                    <a:gd name="T29" fmla="*/ 16 h 40"/>
                    <a:gd name="T30" fmla="*/ 16 w 40"/>
                    <a:gd name="T31" fmla="*/ 4 h 40"/>
                    <a:gd name="T32" fmla="*/ 28 w 40"/>
                    <a:gd name="T33" fmla="*/ 16 h 40"/>
                    <a:gd name="T34" fmla="*/ 16 w 40"/>
                    <a:gd name="T35" fmla="*/ 2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0" h="40">
                      <a:moveTo>
                        <a:pt x="39" y="37"/>
                      </a:move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31" y="23"/>
                        <a:pt x="32" y="20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0" y="32"/>
                        <a:pt x="23" y="31"/>
                        <a:pt x="26" y="29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37" y="39"/>
                        <a:pt x="37" y="39"/>
                        <a:pt x="37" y="39"/>
                      </a:cubicBezTo>
                      <a:cubicBezTo>
                        <a:pt x="37" y="40"/>
                        <a:pt x="37" y="40"/>
                        <a:pt x="38" y="40"/>
                      </a:cubicBezTo>
                      <a:cubicBezTo>
                        <a:pt x="39" y="40"/>
                        <a:pt x="39" y="40"/>
                        <a:pt x="39" y="39"/>
                      </a:cubicBezTo>
                      <a:cubicBezTo>
                        <a:pt x="40" y="39"/>
                        <a:pt x="40" y="37"/>
                        <a:pt x="39" y="37"/>
                      </a:cubicBezTo>
                      <a:close/>
                      <a:moveTo>
                        <a:pt x="16" y="28"/>
                      </a:moveTo>
                      <a:cubicBezTo>
                        <a:pt x="9" y="28"/>
                        <a:pt x="4" y="23"/>
                        <a:pt x="4" y="16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23" y="4"/>
                        <a:pt x="28" y="9"/>
                        <a:pt x="28" y="16"/>
                      </a:cubicBezTo>
                      <a:cubicBezTo>
                        <a:pt x="28" y="23"/>
                        <a:pt x="23" y="28"/>
                        <a:pt x="16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sp3d prstMaterial="softEdge">
                  <a:bevelT w="127000" prst="artDeco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599" b="0" i="0" dirty="0">
                    <a:latin typeface="Helvetica" pitchFamily="2" charset="0"/>
                  </a:endParaRPr>
                </a:p>
              </p:txBody>
            </p:sp>
          </p:grpSp>
          <p:sp>
            <p:nvSpPr>
              <p:cNvPr id="94" name="TextBox 25">
                <a:extLst>
                  <a:ext uri="{FF2B5EF4-FFF2-40B4-BE49-F238E27FC236}">
                    <a16:creationId xmlns:a16="http://schemas.microsoft.com/office/drawing/2014/main" id="{E8FED5B9-D890-4F41-B89D-F334238A0BFB}"/>
                  </a:ext>
                </a:extLst>
              </p:cNvPr>
              <p:cNvSpPr txBox="1"/>
              <p:nvPr/>
            </p:nvSpPr>
            <p:spPr>
              <a:xfrm>
                <a:off x="14653829" y="8094267"/>
                <a:ext cx="3829897" cy="492442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i="0" dirty="0">
                    <a:latin typeface="Helvetica" pitchFamily="2" charset="0"/>
                    <a:cs typeface="Calibri Light" panose="020F0302020204030204" pitchFamily="34" charset="0"/>
                  </a:rPr>
                  <a:t>Due Diligence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209688B-C2EE-8F4C-8AE0-8AD1AAE186C4}"/>
                </a:ext>
              </a:extLst>
            </p:cNvPr>
            <p:cNvGrpSpPr/>
            <p:nvPr/>
          </p:nvGrpSpPr>
          <p:grpSpPr>
            <a:xfrm>
              <a:off x="10170463" y="5949828"/>
              <a:ext cx="4309513" cy="5784730"/>
              <a:chOff x="10018063" y="5949828"/>
              <a:chExt cx="4309513" cy="578473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236A589C-6C9F-FB40-87D1-EABD282EA1C5}"/>
                  </a:ext>
                </a:extLst>
              </p:cNvPr>
              <p:cNvGrpSpPr/>
              <p:nvPr/>
            </p:nvGrpSpPr>
            <p:grpSpPr>
              <a:xfrm>
                <a:off x="10400045" y="5949828"/>
                <a:ext cx="3529679" cy="5784730"/>
                <a:chOff x="10423985" y="5963631"/>
                <a:chExt cx="3529679" cy="5784730"/>
              </a:xfrm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</p:grpSpPr>
            <p:sp>
              <p:nvSpPr>
                <p:cNvPr id="78" name="Rectangle: Rounded Corners 12">
                  <a:extLst>
                    <a:ext uri="{FF2B5EF4-FFF2-40B4-BE49-F238E27FC236}">
                      <a16:creationId xmlns:a16="http://schemas.microsoft.com/office/drawing/2014/main" id="{2960E0A6-50DB-3741-B049-5AC20BBF89DC}"/>
                    </a:ext>
                  </a:extLst>
                </p:cNvPr>
                <p:cNvSpPr/>
                <p:nvPr/>
              </p:nvSpPr>
              <p:spPr>
                <a:xfrm rot="18900000">
                  <a:off x="11022491" y="6287256"/>
                  <a:ext cx="821455" cy="821457"/>
                </a:xfrm>
                <a:prstGeom prst="roundRect">
                  <a:avLst>
                    <a:gd name="adj" fmla="val 9141"/>
                  </a:avLst>
                </a:pr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10800000" scaled="1"/>
                  <a:tileRect/>
                </a:gradFill>
                <a:ln>
                  <a:noFill/>
                </a:ln>
                <a:effectLst/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99" b="0" i="0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79" name="Rectangle: Rounded Corners 13">
                  <a:extLst>
                    <a:ext uri="{FF2B5EF4-FFF2-40B4-BE49-F238E27FC236}">
                      <a16:creationId xmlns:a16="http://schemas.microsoft.com/office/drawing/2014/main" id="{23149169-72E0-A043-958B-F2B99D98786D}"/>
                    </a:ext>
                  </a:extLst>
                </p:cNvPr>
                <p:cNvSpPr/>
                <p:nvPr/>
              </p:nvSpPr>
              <p:spPr>
                <a:xfrm rot="18900000">
                  <a:off x="12533704" y="6287258"/>
                  <a:ext cx="821455" cy="821457"/>
                </a:xfrm>
                <a:prstGeom prst="roundRect">
                  <a:avLst>
                    <a:gd name="adj" fmla="val 9141"/>
                  </a:avLst>
                </a:pr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10800000" scaled="1"/>
                  <a:tileRect/>
                </a:gradFill>
                <a:ln>
                  <a:noFill/>
                </a:ln>
                <a:effectLst/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99" b="0" i="0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0" name="Rectangle: Rounded Corners 14">
                  <a:extLst>
                    <a:ext uri="{FF2B5EF4-FFF2-40B4-BE49-F238E27FC236}">
                      <a16:creationId xmlns:a16="http://schemas.microsoft.com/office/drawing/2014/main" id="{907055E2-CBCF-0346-939E-321041AE8B23}"/>
                    </a:ext>
                  </a:extLst>
                </p:cNvPr>
                <p:cNvSpPr/>
                <p:nvPr/>
              </p:nvSpPr>
              <p:spPr>
                <a:xfrm rot="2700000">
                  <a:off x="11454475" y="5963630"/>
                  <a:ext cx="1468701" cy="1468703"/>
                </a:xfrm>
                <a:prstGeom prst="roundRect">
                  <a:avLst>
                    <a:gd name="adj" fmla="val 9141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599" b="0" i="0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1" name="TextBox 25">
                  <a:extLst>
                    <a:ext uri="{FF2B5EF4-FFF2-40B4-BE49-F238E27FC236}">
                      <a16:creationId xmlns:a16="http://schemas.microsoft.com/office/drawing/2014/main" id="{86E8EFC1-2FC6-AE4A-83A7-2B66D653A410}"/>
                    </a:ext>
                  </a:extLst>
                </p:cNvPr>
                <p:cNvSpPr txBox="1"/>
                <p:nvPr/>
              </p:nvSpPr>
              <p:spPr>
                <a:xfrm>
                  <a:off x="10423985" y="9532369"/>
                  <a:ext cx="3529679" cy="22159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p3d prstMaterial="softEdge">
                  <a:bevelT w="127000" prst="artDeco"/>
                </a:sp3d>
              </p:spPr>
              <p:txBody>
                <a:bodyPr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200" b="0" i="0" dirty="0">
                      <a:latin typeface="Helvetica" pitchFamily="2" charset="0"/>
                      <a:cs typeface="Calibri Light" panose="020F0302020204030204" pitchFamily="34" charset="0"/>
                    </a:rPr>
                    <a:t>Our Subscription Services enable you to stay on par with the latest market trends that allows you to maximize effectiveness while reducing costs.</a:t>
                  </a:r>
                </a:p>
              </p:txBody>
            </p: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D0B75AB7-1DC8-3942-A892-2778FCCCA299}"/>
                    </a:ext>
                  </a:extLst>
                </p:cNvPr>
                <p:cNvGrpSpPr/>
                <p:nvPr/>
              </p:nvGrpSpPr>
              <p:grpSpPr>
                <a:xfrm>
                  <a:off x="11828558" y="6336125"/>
                  <a:ext cx="720538" cy="723711"/>
                  <a:chOff x="5554663" y="3248025"/>
                  <a:chExt cx="360363" cy="361950"/>
                </a:xfrm>
                <a:solidFill>
                  <a:srgbClr val="0C344C"/>
                </a:solidFill>
              </p:grpSpPr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6CD4E59F-1CAC-2240-A179-30E60A9459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43575" y="3489325"/>
                    <a:ext cx="66675" cy="4603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sp3d prstMaterial="softEdge">
                    <a:bevelT w="127000" prst="artDeco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16" tIns="45708" rIns="91416" bIns="4570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599" b="0" i="0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8C4BAF2D-D143-E541-A595-34AD5F8DFC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61025" y="3489325"/>
                    <a:ext cx="66675" cy="4603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sp3d prstMaterial="softEdge">
                    <a:bevelT w="127000" prst="artDeco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16" tIns="45708" rIns="91416" bIns="4570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599" b="0" i="0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D7587FA1-966B-0A40-96E2-D53DCFFC08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43575" y="3429000"/>
                    <a:ext cx="66675" cy="4603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sp3d prstMaterial="softEdge">
                    <a:bevelT w="127000" prst="artDeco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16" tIns="45708" rIns="91416" bIns="4570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599" b="0" i="0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0C6E36B0-17A3-164B-A040-7B27C95357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61025" y="3429000"/>
                    <a:ext cx="66675" cy="4603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sp3d prstMaterial="softEdge">
                    <a:bevelT w="127000" prst="artDeco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16" tIns="45708" rIns="91416" bIns="4570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599" b="0" i="0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F9CC5938-A59B-BF4E-9195-926644395F9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554663" y="3368675"/>
                    <a:ext cx="360363" cy="241300"/>
                  </a:xfrm>
                  <a:custGeom>
                    <a:avLst/>
                    <a:gdLst>
                      <a:gd name="T0" fmla="*/ 2 w 96"/>
                      <a:gd name="T1" fmla="*/ 64 h 64"/>
                      <a:gd name="T2" fmla="*/ 96 w 96"/>
                      <a:gd name="T3" fmla="*/ 62 h 64"/>
                      <a:gd name="T4" fmla="*/ 0 w 96"/>
                      <a:gd name="T5" fmla="*/ 0 h 64"/>
                      <a:gd name="T6" fmla="*/ 10 w 96"/>
                      <a:gd name="T7" fmla="*/ 32 h 64"/>
                      <a:gd name="T8" fmla="*/ 10 w 96"/>
                      <a:gd name="T9" fmla="*/ 28 h 64"/>
                      <a:gd name="T10" fmla="*/ 24 w 96"/>
                      <a:gd name="T11" fmla="*/ 16 h 64"/>
                      <a:gd name="T12" fmla="*/ 8 w 96"/>
                      <a:gd name="T13" fmla="*/ 14 h 64"/>
                      <a:gd name="T14" fmla="*/ 24 w 96"/>
                      <a:gd name="T15" fmla="*/ 12 h 64"/>
                      <a:gd name="T16" fmla="*/ 26 w 96"/>
                      <a:gd name="T17" fmla="*/ 4 h 64"/>
                      <a:gd name="T18" fmla="*/ 28 w 96"/>
                      <a:gd name="T19" fmla="*/ 12 h 64"/>
                      <a:gd name="T20" fmla="*/ 46 w 96"/>
                      <a:gd name="T21" fmla="*/ 6 h 64"/>
                      <a:gd name="T22" fmla="*/ 50 w 96"/>
                      <a:gd name="T23" fmla="*/ 6 h 64"/>
                      <a:gd name="T24" fmla="*/ 68 w 96"/>
                      <a:gd name="T25" fmla="*/ 12 h 64"/>
                      <a:gd name="T26" fmla="*/ 70 w 96"/>
                      <a:gd name="T27" fmla="*/ 4 h 64"/>
                      <a:gd name="T28" fmla="*/ 72 w 96"/>
                      <a:gd name="T29" fmla="*/ 12 h 64"/>
                      <a:gd name="T30" fmla="*/ 88 w 96"/>
                      <a:gd name="T31" fmla="*/ 14 h 64"/>
                      <a:gd name="T32" fmla="*/ 72 w 96"/>
                      <a:gd name="T33" fmla="*/ 16 h 64"/>
                      <a:gd name="T34" fmla="*/ 86 w 96"/>
                      <a:gd name="T35" fmla="*/ 28 h 64"/>
                      <a:gd name="T36" fmla="*/ 86 w 96"/>
                      <a:gd name="T37" fmla="*/ 32 h 64"/>
                      <a:gd name="T38" fmla="*/ 72 w 96"/>
                      <a:gd name="T39" fmla="*/ 44 h 64"/>
                      <a:gd name="T40" fmla="*/ 88 w 96"/>
                      <a:gd name="T41" fmla="*/ 46 h 64"/>
                      <a:gd name="T42" fmla="*/ 72 w 96"/>
                      <a:gd name="T43" fmla="*/ 48 h 64"/>
                      <a:gd name="T44" fmla="*/ 70 w 96"/>
                      <a:gd name="T45" fmla="*/ 56 h 64"/>
                      <a:gd name="T46" fmla="*/ 68 w 96"/>
                      <a:gd name="T47" fmla="*/ 48 h 64"/>
                      <a:gd name="T48" fmla="*/ 50 w 96"/>
                      <a:gd name="T49" fmla="*/ 54 h 64"/>
                      <a:gd name="T50" fmla="*/ 46 w 96"/>
                      <a:gd name="T51" fmla="*/ 54 h 64"/>
                      <a:gd name="T52" fmla="*/ 28 w 96"/>
                      <a:gd name="T53" fmla="*/ 48 h 64"/>
                      <a:gd name="T54" fmla="*/ 26 w 96"/>
                      <a:gd name="T55" fmla="*/ 56 h 64"/>
                      <a:gd name="T56" fmla="*/ 24 w 96"/>
                      <a:gd name="T57" fmla="*/ 48 h 64"/>
                      <a:gd name="T58" fmla="*/ 8 w 96"/>
                      <a:gd name="T59" fmla="*/ 46 h 64"/>
                      <a:gd name="T60" fmla="*/ 24 w 96"/>
                      <a:gd name="T61" fmla="*/ 44 h 64"/>
                      <a:gd name="T62" fmla="*/ 10 w 96"/>
                      <a:gd name="T63" fmla="*/ 32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96" h="64">
                        <a:moveTo>
                          <a:pt x="0" y="62"/>
                        </a:moveTo>
                        <a:cubicBezTo>
                          <a:pt x="0" y="63"/>
                          <a:pt x="1" y="64"/>
                          <a:pt x="2" y="64"/>
                        </a:cubicBezTo>
                        <a:cubicBezTo>
                          <a:pt x="94" y="64"/>
                          <a:pt x="94" y="64"/>
                          <a:pt x="94" y="64"/>
                        </a:cubicBezTo>
                        <a:cubicBezTo>
                          <a:pt x="95" y="64"/>
                          <a:pt x="96" y="63"/>
                          <a:pt x="96" y="62"/>
                        </a:cubicBezTo>
                        <a:cubicBezTo>
                          <a:pt x="96" y="0"/>
                          <a:pt x="96" y="0"/>
                          <a:pt x="96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62"/>
                        </a:lnTo>
                        <a:close/>
                        <a:moveTo>
                          <a:pt x="10" y="32"/>
                        </a:moveTo>
                        <a:cubicBezTo>
                          <a:pt x="9" y="32"/>
                          <a:pt x="8" y="31"/>
                          <a:pt x="8" y="30"/>
                        </a:cubicBezTo>
                        <a:cubicBezTo>
                          <a:pt x="8" y="29"/>
                          <a:pt x="9" y="28"/>
                          <a:pt x="10" y="28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4" y="16"/>
                          <a:pt x="24" y="16"/>
                          <a:pt x="24" y="16"/>
                        </a:cubicBezTo>
                        <a:cubicBezTo>
                          <a:pt x="10" y="16"/>
                          <a:pt x="10" y="16"/>
                          <a:pt x="10" y="16"/>
                        </a:cubicBezTo>
                        <a:cubicBezTo>
                          <a:pt x="9" y="16"/>
                          <a:pt x="8" y="15"/>
                          <a:pt x="8" y="14"/>
                        </a:cubicBezTo>
                        <a:cubicBezTo>
                          <a:pt x="8" y="13"/>
                          <a:pt x="9" y="12"/>
                          <a:pt x="10" y="12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24" y="6"/>
                          <a:pt x="24" y="6"/>
                          <a:pt x="24" y="6"/>
                        </a:cubicBezTo>
                        <a:cubicBezTo>
                          <a:pt x="24" y="5"/>
                          <a:pt x="25" y="4"/>
                          <a:pt x="26" y="4"/>
                        </a:cubicBezTo>
                        <a:cubicBezTo>
                          <a:pt x="27" y="4"/>
                          <a:pt x="28" y="5"/>
                          <a:pt x="28" y="6"/>
                        </a:cubicBezTo>
                        <a:cubicBezTo>
                          <a:pt x="28" y="12"/>
                          <a:pt x="28" y="12"/>
                          <a:pt x="28" y="12"/>
                        </a:cubicBezTo>
                        <a:cubicBezTo>
                          <a:pt x="46" y="12"/>
                          <a:pt x="46" y="12"/>
                          <a:pt x="46" y="12"/>
                        </a:cubicBezTo>
                        <a:cubicBezTo>
                          <a:pt x="46" y="6"/>
                          <a:pt x="46" y="6"/>
                          <a:pt x="46" y="6"/>
                        </a:cubicBezTo>
                        <a:cubicBezTo>
                          <a:pt x="46" y="5"/>
                          <a:pt x="47" y="4"/>
                          <a:pt x="48" y="4"/>
                        </a:cubicBezTo>
                        <a:cubicBezTo>
                          <a:pt x="49" y="4"/>
                          <a:pt x="50" y="5"/>
                          <a:pt x="50" y="6"/>
                        </a:cubicBezTo>
                        <a:cubicBezTo>
                          <a:pt x="50" y="12"/>
                          <a:pt x="50" y="12"/>
                          <a:pt x="50" y="12"/>
                        </a:cubicBezTo>
                        <a:cubicBezTo>
                          <a:pt x="68" y="12"/>
                          <a:pt x="68" y="12"/>
                          <a:pt x="68" y="12"/>
                        </a:cubicBezTo>
                        <a:cubicBezTo>
                          <a:pt x="68" y="6"/>
                          <a:pt x="68" y="6"/>
                          <a:pt x="68" y="6"/>
                        </a:cubicBezTo>
                        <a:cubicBezTo>
                          <a:pt x="68" y="5"/>
                          <a:pt x="69" y="4"/>
                          <a:pt x="70" y="4"/>
                        </a:cubicBezTo>
                        <a:cubicBezTo>
                          <a:pt x="71" y="4"/>
                          <a:pt x="72" y="5"/>
                          <a:pt x="72" y="6"/>
                        </a:cubicBezTo>
                        <a:cubicBezTo>
                          <a:pt x="72" y="12"/>
                          <a:pt x="72" y="12"/>
                          <a:pt x="72" y="12"/>
                        </a:cubicBezTo>
                        <a:cubicBezTo>
                          <a:pt x="86" y="12"/>
                          <a:pt x="86" y="12"/>
                          <a:pt x="86" y="12"/>
                        </a:cubicBezTo>
                        <a:cubicBezTo>
                          <a:pt x="87" y="12"/>
                          <a:pt x="88" y="13"/>
                          <a:pt x="88" y="14"/>
                        </a:cubicBezTo>
                        <a:cubicBezTo>
                          <a:pt x="88" y="15"/>
                          <a:pt x="87" y="16"/>
                          <a:pt x="86" y="16"/>
                        </a:cubicBezTo>
                        <a:cubicBezTo>
                          <a:pt x="72" y="16"/>
                          <a:pt x="72" y="16"/>
                          <a:pt x="72" y="16"/>
                        </a:cubicBezTo>
                        <a:cubicBezTo>
                          <a:pt x="72" y="28"/>
                          <a:pt x="72" y="28"/>
                          <a:pt x="72" y="28"/>
                        </a:cubicBezTo>
                        <a:cubicBezTo>
                          <a:pt x="86" y="28"/>
                          <a:pt x="86" y="28"/>
                          <a:pt x="86" y="28"/>
                        </a:cubicBezTo>
                        <a:cubicBezTo>
                          <a:pt x="87" y="28"/>
                          <a:pt x="88" y="29"/>
                          <a:pt x="88" y="30"/>
                        </a:cubicBezTo>
                        <a:cubicBezTo>
                          <a:pt x="88" y="31"/>
                          <a:pt x="87" y="32"/>
                          <a:pt x="86" y="32"/>
                        </a:cubicBezTo>
                        <a:cubicBezTo>
                          <a:pt x="72" y="32"/>
                          <a:pt x="72" y="32"/>
                          <a:pt x="72" y="32"/>
                        </a:cubicBezTo>
                        <a:cubicBezTo>
                          <a:pt x="72" y="44"/>
                          <a:pt x="72" y="44"/>
                          <a:pt x="72" y="44"/>
                        </a:cubicBezTo>
                        <a:cubicBezTo>
                          <a:pt x="86" y="44"/>
                          <a:pt x="86" y="44"/>
                          <a:pt x="86" y="44"/>
                        </a:cubicBezTo>
                        <a:cubicBezTo>
                          <a:pt x="87" y="44"/>
                          <a:pt x="88" y="45"/>
                          <a:pt x="88" y="46"/>
                        </a:cubicBezTo>
                        <a:cubicBezTo>
                          <a:pt x="88" y="47"/>
                          <a:pt x="87" y="48"/>
                          <a:pt x="86" y="48"/>
                        </a:cubicBezTo>
                        <a:cubicBezTo>
                          <a:pt x="72" y="48"/>
                          <a:pt x="72" y="48"/>
                          <a:pt x="72" y="48"/>
                        </a:cubicBezTo>
                        <a:cubicBezTo>
                          <a:pt x="72" y="54"/>
                          <a:pt x="72" y="54"/>
                          <a:pt x="72" y="54"/>
                        </a:cubicBezTo>
                        <a:cubicBezTo>
                          <a:pt x="72" y="55"/>
                          <a:pt x="71" y="56"/>
                          <a:pt x="70" y="56"/>
                        </a:cubicBezTo>
                        <a:cubicBezTo>
                          <a:pt x="69" y="56"/>
                          <a:pt x="68" y="55"/>
                          <a:pt x="68" y="54"/>
                        </a:cubicBezTo>
                        <a:cubicBezTo>
                          <a:pt x="68" y="48"/>
                          <a:pt x="68" y="48"/>
                          <a:pt x="68" y="48"/>
                        </a:cubicBezTo>
                        <a:cubicBezTo>
                          <a:pt x="50" y="48"/>
                          <a:pt x="50" y="48"/>
                          <a:pt x="50" y="48"/>
                        </a:cubicBezTo>
                        <a:cubicBezTo>
                          <a:pt x="50" y="54"/>
                          <a:pt x="50" y="54"/>
                          <a:pt x="50" y="54"/>
                        </a:cubicBezTo>
                        <a:cubicBezTo>
                          <a:pt x="50" y="55"/>
                          <a:pt x="49" y="56"/>
                          <a:pt x="48" y="56"/>
                        </a:cubicBezTo>
                        <a:cubicBezTo>
                          <a:pt x="47" y="56"/>
                          <a:pt x="46" y="55"/>
                          <a:pt x="46" y="54"/>
                        </a:cubicBezTo>
                        <a:cubicBezTo>
                          <a:pt x="46" y="48"/>
                          <a:pt x="46" y="48"/>
                          <a:pt x="46" y="48"/>
                        </a:cubicBezTo>
                        <a:cubicBezTo>
                          <a:pt x="28" y="48"/>
                          <a:pt x="28" y="48"/>
                          <a:pt x="28" y="48"/>
                        </a:cubicBezTo>
                        <a:cubicBezTo>
                          <a:pt x="28" y="54"/>
                          <a:pt x="28" y="54"/>
                          <a:pt x="28" y="54"/>
                        </a:cubicBezTo>
                        <a:cubicBezTo>
                          <a:pt x="28" y="55"/>
                          <a:pt x="27" y="56"/>
                          <a:pt x="26" y="56"/>
                        </a:cubicBezTo>
                        <a:cubicBezTo>
                          <a:pt x="25" y="56"/>
                          <a:pt x="24" y="55"/>
                          <a:pt x="24" y="54"/>
                        </a:cubicBezTo>
                        <a:cubicBezTo>
                          <a:pt x="24" y="48"/>
                          <a:pt x="24" y="48"/>
                          <a:pt x="24" y="48"/>
                        </a:cubicBezTo>
                        <a:cubicBezTo>
                          <a:pt x="10" y="48"/>
                          <a:pt x="10" y="48"/>
                          <a:pt x="10" y="48"/>
                        </a:cubicBezTo>
                        <a:cubicBezTo>
                          <a:pt x="9" y="48"/>
                          <a:pt x="8" y="47"/>
                          <a:pt x="8" y="46"/>
                        </a:cubicBezTo>
                        <a:cubicBezTo>
                          <a:pt x="8" y="45"/>
                          <a:pt x="9" y="44"/>
                          <a:pt x="10" y="44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24" y="32"/>
                          <a:pt x="24" y="32"/>
                          <a:pt x="24" y="32"/>
                        </a:cubicBezTo>
                        <a:lnTo>
                          <a:pt x="10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sp3d prstMaterial="softEdge">
                    <a:bevelT w="127000" prst="artDeco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16" tIns="45708" rIns="91416" bIns="4570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599" b="0" i="0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63126A56-24AA-F046-A332-F9FFEFB31EB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554663" y="3248025"/>
                    <a:ext cx="360363" cy="106363"/>
                  </a:xfrm>
                  <a:custGeom>
                    <a:avLst/>
                    <a:gdLst>
                      <a:gd name="T0" fmla="*/ 94 w 96"/>
                      <a:gd name="T1" fmla="*/ 8 h 28"/>
                      <a:gd name="T2" fmla="*/ 80 w 96"/>
                      <a:gd name="T3" fmla="*/ 8 h 28"/>
                      <a:gd name="T4" fmla="*/ 80 w 96"/>
                      <a:gd name="T5" fmla="*/ 2 h 28"/>
                      <a:gd name="T6" fmla="*/ 78 w 96"/>
                      <a:gd name="T7" fmla="*/ 0 h 28"/>
                      <a:gd name="T8" fmla="*/ 66 w 96"/>
                      <a:gd name="T9" fmla="*/ 0 h 28"/>
                      <a:gd name="T10" fmla="*/ 64 w 96"/>
                      <a:gd name="T11" fmla="*/ 2 h 28"/>
                      <a:gd name="T12" fmla="*/ 64 w 96"/>
                      <a:gd name="T13" fmla="*/ 8 h 28"/>
                      <a:gd name="T14" fmla="*/ 32 w 96"/>
                      <a:gd name="T15" fmla="*/ 8 h 28"/>
                      <a:gd name="T16" fmla="*/ 32 w 96"/>
                      <a:gd name="T17" fmla="*/ 2 h 28"/>
                      <a:gd name="T18" fmla="*/ 30 w 96"/>
                      <a:gd name="T19" fmla="*/ 0 h 28"/>
                      <a:gd name="T20" fmla="*/ 18 w 96"/>
                      <a:gd name="T21" fmla="*/ 0 h 28"/>
                      <a:gd name="T22" fmla="*/ 16 w 96"/>
                      <a:gd name="T23" fmla="*/ 2 h 28"/>
                      <a:gd name="T24" fmla="*/ 16 w 96"/>
                      <a:gd name="T25" fmla="*/ 8 h 28"/>
                      <a:gd name="T26" fmla="*/ 2 w 96"/>
                      <a:gd name="T27" fmla="*/ 8 h 28"/>
                      <a:gd name="T28" fmla="*/ 0 w 96"/>
                      <a:gd name="T29" fmla="*/ 10 h 28"/>
                      <a:gd name="T30" fmla="*/ 0 w 96"/>
                      <a:gd name="T31" fmla="*/ 28 h 28"/>
                      <a:gd name="T32" fmla="*/ 96 w 96"/>
                      <a:gd name="T33" fmla="*/ 28 h 28"/>
                      <a:gd name="T34" fmla="*/ 96 w 96"/>
                      <a:gd name="T35" fmla="*/ 10 h 28"/>
                      <a:gd name="T36" fmla="*/ 94 w 96"/>
                      <a:gd name="T37" fmla="*/ 8 h 28"/>
                      <a:gd name="T38" fmla="*/ 28 w 96"/>
                      <a:gd name="T39" fmla="*/ 16 h 28"/>
                      <a:gd name="T40" fmla="*/ 20 w 96"/>
                      <a:gd name="T41" fmla="*/ 16 h 28"/>
                      <a:gd name="T42" fmla="*/ 20 w 96"/>
                      <a:gd name="T43" fmla="*/ 4 h 28"/>
                      <a:gd name="T44" fmla="*/ 28 w 96"/>
                      <a:gd name="T45" fmla="*/ 4 h 28"/>
                      <a:gd name="T46" fmla="*/ 28 w 96"/>
                      <a:gd name="T47" fmla="*/ 16 h 28"/>
                      <a:gd name="T48" fmla="*/ 76 w 96"/>
                      <a:gd name="T49" fmla="*/ 16 h 28"/>
                      <a:gd name="T50" fmla="*/ 68 w 96"/>
                      <a:gd name="T51" fmla="*/ 16 h 28"/>
                      <a:gd name="T52" fmla="*/ 68 w 96"/>
                      <a:gd name="T53" fmla="*/ 4 h 28"/>
                      <a:gd name="T54" fmla="*/ 76 w 96"/>
                      <a:gd name="T55" fmla="*/ 4 h 28"/>
                      <a:gd name="T56" fmla="*/ 76 w 96"/>
                      <a:gd name="T57" fmla="*/ 16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96" h="28">
                        <a:moveTo>
                          <a:pt x="94" y="8"/>
                        </a:moveTo>
                        <a:cubicBezTo>
                          <a:pt x="80" y="8"/>
                          <a:pt x="80" y="8"/>
                          <a:pt x="80" y="8"/>
                        </a:cubicBezTo>
                        <a:cubicBezTo>
                          <a:pt x="80" y="2"/>
                          <a:pt x="80" y="2"/>
                          <a:pt x="80" y="2"/>
                        </a:cubicBezTo>
                        <a:cubicBezTo>
                          <a:pt x="80" y="1"/>
                          <a:pt x="79" y="0"/>
                          <a:pt x="78" y="0"/>
                        </a:cubicBez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65" y="0"/>
                          <a:pt x="64" y="1"/>
                          <a:pt x="64" y="2"/>
                        </a:cubicBezTo>
                        <a:cubicBezTo>
                          <a:pt x="64" y="8"/>
                          <a:pt x="64" y="8"/>
                          <a:pt x="64" y="8"/>
                        </a:cubicBezTo>
                        <a:cubicBezTo>
                          <a:pt x="32" y="8"/>
                          <a:pt x="32" y="8"/>
                          <a:pt x="32" y="8"/>
                        </a:cubicBezTo>
                        <a:cubicBezTo>
                          <a:pt x="32" y="2"/>
                          <a:pt x="32" y="2"/>
                          <a:pt x="32" y="2"/>
                        </a:cubicBezTo>
                        <a:cubicBezTo>
                          <a:pt x="32" y="1"/>
                          <a:pt x="31" y="0"/>
                          <a:pt x="30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0"/>
                          <a:pt x="16" y="1"/>
                          <a:pt x="16" y="2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1" y="8"/>
                          <a:pt x="0" y="9"/>
                          <a:pt x="0" y="10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96" y="28"/>
                          <a:pt x="96" y="28"/>
                          <a:pt x="96" y="28"/>
                        </a:cubicBezTo>
                        <a:cubicBezTo>
                          <a:pt x="96" y="10"/>
                          <a:pt x="96" y="10"/>
                          <a:pt x="96" y="10"/>
                        </a:cubicBezTo>
                        <a:cubicBezTo>
                          <a:pt x="96" y="9"/>
                          <a:pt x="95" y="8"/>
                          <a:pt x="94" y="8"/>
                        </a:cubicBezTo>
                        <a:close/>
                        <a:moveTo>
                          <a:pt x="28" y="16"/>
                        </a:moveTo>
                        <a:cubicBezTo>
                          <a:pt x="20" y="16"/>
                          <a:pt x="20" y="16"/>
                          <a:pt x="20" y="16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8" y="4"/>
                          <a:pt x="28" y="4"/>
                          <a:pt x="28" y="4"/>
                        </a:cubicBezTo>
                        <a:lnTo>
                          <a:pt x="28" y="16"/>
                        </a:lnTo>
                        <a:close/>
                        <a:moveTo>
                          <a:pt x="76" y="16"/>
                        </a:moveTo>
                        <a:cubicBezTo>
                          <a:pt x="68" y="16"/>
                          <a:pt x="68" y="16"/>
                          <a:pt x="68" y="16"/>
                        </a:cubicBezTo>
                        <a:cubicBezTo>
                          <a:pt x="68" y="4"/>
                          <a:pt x="68" y="4"/>
                          <a:pt x="68" y="4"/>
                        </a:cubicBezTo>
                        <a:cubicBezTo>
                          <a:pt x="76" y="4"/>
                          <a:pt x="76" y="4"/>
                          <a:pt x="76" y="4"/>
                        </a:cubicBezTo>
                        <a:lnTo>
                          <a:pt x="76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sp3d prstMaterial="softEdge">
                    <a:bevelT w="127000" prst="artDeco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16" tIns="45708" rIns="91416" bIns="4570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599" b="0" i="0" dirty="0"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77A148C-D702-D740-9FC5-11F2F8AD1C6B}"/>
                  </a:ext>
                </a:extLst>
              </p:cNvPr>
              <p:cNvSpPr/>
              <p:nvPr/>
            </p:nvSpPr>
            <p:spPr>
              <a:xfrm>
                <a:off x="10018063" y="8094268"/>
                <a:ext cx="4309513" cy="677108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 i="0" dirty="0">
                    <a:latin typeface="Helvetica" pitchFamily="2" charset="0"/>
                    <a:cs typeface="Calibri Light" panose="020F0302020204030204" pitchFamily="34" charset="0"/>
                  </a:rPr>
                  <a:t>Subscription Services</a:t>
                </a:r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B81AD3CD-DF1C-974A-AAE3-3EB23E4B9C76}"/>
              </a:ext>
            </a:extLst>
          </p:cNvPr>
          <p:cNvSpPr txBox="1"/>
          <p:nvPr/>
        </p:nvSpPr>
        <p:spPr>
          <a:xfrm>
            <a:off x="3259084" y="516492"/>
            <a:ext cx="567383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4000" b="1" i="0" dirty="0">
                <a:solidFill>
                  <a:schemeClr val="bg1"/>
                </a:solidFill>
                <a:latin typeface="Helvetica" pitchFamily="2" charset="0"/>
              </a:rPr>
              <a:t>OUR SERVICES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D3A5148-604F-9143-B18A-CDF9FD0EB312}"/>
              </a:ext>
            </a:extLst>
          </p:cNvPr>
          <p:cNvSpPr txBox="1"/>
          <p:nvPr userDrawn="1"/>
        </p:nvSpPr>
        <p:spPr>
          <a:xfrm>
            <a:off x="3259084" y="516492"/>
            <a:ext cx="567383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4000" b="1" i="0" dirty="0">
                <a:solidFill>
                  <a:schemeClr val="bg1"/>
                </a:solidFill>
                <a:latin typeface="Helvetica" pitchFamily="2" charset="0"/>
              </a:rPr>
              <a:t>OUR SERVICES</a:t>
            </a:r>
          </a:p>
        </p:txBody>
      </p:sp>
    </p:spTree>
    <p:extLst>
      <p:ext uri="{BB962C8B-B14F-4D97-AF65-F5344CB8AC3E}">
        <p14:creationId xmlns:p14="http://schemas.microsoft.com/office/powerpoint/2010/main" val="155689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BC6FD-017B-DC49-B42D-284375B15B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75" t="17459" r="495" b="3647"/>
          <a:stretch/>
        </p:blipFill>
        <p:spPr>
          <a:xfrm>
            <a:off x="1353284" y="2791"/>
            <a:ext cx="10837129" cy="6475024"/>
          </a:xfrm>
          <a:custGeom>
            <a:avLst/>
            <a:gdLst>
              <a:gd name="connsiteX0" fmla="*/ 13028 w 10839952"/>
              <a:gd name="connsiteY0" fmla="*/ 0 h 6476710"/>
              <a:gd name="connsiteX1" fmla="*/ 10839952 w 10839952"/>
              <a:gd name="connsiteY1" fmla="*/ 0 h 6476710"/>
              <a:gd name="connsiteX2" fmla="*/ 10839952 w 10839952"/>
              <a:gd name="connsiteY2" fmla="*/ 4207453 h 6476710"/>
              <a:gd name="connsiteX3" fmla="*/ 10799970 w 10839952"/>
              <a:gd name="connsiteY3" fmla="*/ 4258332 h 6476710"/>
              <a:gd name="connsiteX4" fmla="*/ 6096000 w 10839952"/>
              <a:gd name="connsiteY4" fmla="*/ 6476710 h 6476710"/>
              <a:gd name="connsiteX5" fmla="*/ 0 w 10839952"/>
              <a:gd name="connsiteY5" fmla="*/ 380710 h 6476710"/>
              <a:gd name="connsiteX6" fmla="*/ 7932 w 10839952"/>
              <a:gd name="connsiteY6" fmla="*/ 67011 h 6476710"/>
              <a:gd name="connsiteX7" fmla="*/ 13028 w 10839952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2" h="6476710">
                <a:moveTo>
                  <a:pt x="13028" y="0"/>
                </a:moveTo>
                <a:lnTo>
                  <a:pt x="10839952" y="0"/>
                </a:lnTo>
                <a:lnTo>
                  <a:pt x="10839952" y="4207453"/>
                </a:lnTo>
                <a:lnTo>
                  <a:pt x="10799970" y="4258332"/>
                </a:lnTo>
                <a:cubicBezTo>
                  <a:pt x="9681874" y="5613152"/>
                  <a:pt x="7989784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4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</p:spPr>
      </p:pic>
      <p:sp>
        <p:nvSpPr>
          <p:cNvPr id="4" name="Freeform: Shape 59">
            <a:extLst>
              <a:ext uri="{FF2B5EF4-FFF2-40B4-BE49-F238E27FC236}">
                <a16:creationId xmlns:a16="http://schemas.microsoft.com/office/drawing/2014/main" id="{2185BA0E-3775-F14E-A83B-89189D974512}"/>
              </a:ext>
            </a:extLst>
          </p:cNvPr>
          <p:cNvSpPr/>
          <p:nvPr/>
        </p:nvSpPr>
        <p:spPr>
          <a:xfrm>
            <a:off x="1353284" y="2791"/>
            <a:ext cx="10837130" cy="6475024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b="0" i="0" dirty="0">
              <a:latin typeface="Helvetica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F5F1F4-8564-3C42-878F-E68F113AEC60}"/>
              </a:ext>
            </a:extLst>
          </p:cNvPr>
          <p:cNvGrpSpPr/>
          <p:nvPr/>
        </p:nvGrpSpPr>
        <p:grpSpPr>
          <a:xfrm>
            <a:off x="7074281" y="3372117"/>
            <a:ext cx="272822" cy="186254"/>
            <a:chOff x="4127500" y="3670301"/>
            <a:chExt cx="330200" cy="225425"/>
          </a:xfrm>
          <a:solidFill>
            <a:schemeClr val="bg1"/>
          </a:solidFill>
        </p:grpSpPr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25DD93DA-0E5B-7F46-BD84-EC95D8EFB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684588"/>
              <a:ext cx="330200" cy="211138"/>
            </a:xfrm>
            <a:custGeom>
              <a:avLst/>
              <a:gdLst>
                <a:gd name="T0" fmla="*/ 87 w 88"/>
                <a:gd name="T1" fmla="*/ 0 h 56"/>
                <a:gd name="T2" fmla="*/ 45 w 88"/>
                <a:gd name="T3" fmla="*/ 34 h 56"/>
                <a:gd name="T4" fmla="*/ 44 w 88"/>
                <a:gd name="T5" fmla="*/ 34 h 56"/>
                <a:gd name="T6" fmla="*/ 43 w 88"/>
                <a:gd name="T7" fmla="*/ 34 h 56"/>
                <a:gd name="T8" fmla="*/ 1 w 88"/>
                <a:gd name="T9" fmla="*/ 0 h 56"/>
                <a:gd name="T10" fmla="*/ 0 w 88"/>
                <a:gd name="T11" fmla="*/ 4 h 56"/>
                <a:gd name="T12" fmla="*/ 0 w 88"/>
                <a:gd name="T13" fmla="*/ 48 h 56"/>
                <a:gd name="T14" fmla="*/ 8 w 88"/>
                <a:gd name="T15" fmla="*/ 56 h 56"/>
                <a:gd name="T16" fmla="*/ 80 w 88"/>
                <a:gd name="T17" fmla="*/ 56 h 56"/>
                <a:gd name="T18" fmla="*/ 88 w 88"/>
                <a:gd name="T19" fmla="*/ 48 h 56"/>
                <a:gd name="T20" fmla="*/ 88 w 88"/>
                <a:gd name="T21" fmla="*/ 4 h 56"/>
                <a:gd name="T22" fmla="*/ 87 w 88"/>
                <a:gd name="T2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56">
                  <a:moveTo>
                    <a:pt x="87" y="0"/>
                  </a:move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4" y="34"/>
                    <a:pt x="44" y="34"/>
                  </a:cubicBezTo>
                  <a:cubicBezTo>
                    <a:pt x="44" y="34"/>
                    <a:pt x="43" y="34"/>
                    <a:pt x="43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4" y="56"/>
                    <a:pt x="8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4" y="56"/>
                    <a:pt x="88" y="52"/>
                    <a:pt x="88" y="48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8" y="1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7" name="Freeform 27">
              <a:extLst>
                <a:ext uri="{FF2B5EF4-FFF2-40B4-BE49-F238E27FC236}">
                  <a16:creationId xmlns:a16="http://schemas.microsoft.com/office/drawing/2014/main" id="{D0246CE7-7FAA-7342-8BB1-EEDDE2BCB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5" y="3670301"/>
              <a:ext cx="300038" cy="123825"/>
            </a:xfrm>
            <a:custGeom>
              <a:avLst/>
              <a:gdLst>
                <a:gd name="T0" fmla="*/ 80 w 80"/>
                <a:gd name="T1" fmla="*/ 1 h 33"/>
                <a:gd name="T2" fmla="*/ 76 w 80"/>
                <a:gd name="T3" fmla="*/ 0 h 33"/>
                <a:gd name="T4" fmla="*/ 4 w 80"/>
                <a:gd name="T5" fmla="*/ 0 h 33"/>
                <a:gd name="T6" fmla="*/ 0 w 80"/>
                <a:gd name="T7" fmla="*/ 1 h 33"/>
                <a:gd name="T8" fmla="*/ 40 w 80"/>
                <a:gd name="T9" fmla="*/ 33 h 33"/>
                <a:gd name="T10" fmla="*/ 80 w 80"/>
                <a:gd name="T1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33">
                  <a:moveTo>
                    <a:pt x="80" y="1"/>
                  </a:moveTo>
                  <a:cubicBezTo>
                    <a:pt x="79" y="0"/>
                    <a:pt x="77" y="0"/>
                    <a:pt x="7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40" y="33"/>
                    <a:pt x="40" y="33"/>
                    <a:pt x="40" y="33"/>
                  </a:cubicBezTo>
                  <a:lnTo>
                    <a:pt x="8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</p:grpSp>
      <p:sp>
        <p:nvSpPr>
          <p:cNvPr id="8" name="Freeform 27">
            <a:extLst>
              <a:ext uri="{FF2B5EF4-FFF2-40B4-BE49-F238E27FC236}">
                <a16:creationId xmlns:a16="http://schemas.microsoft.com/office/drawing/2014/main" id="{92F3BFBC-3772-6E47-8068-2F733CE4E83F}"/>
              </a:ext>
            </a:extLst>
          </p:cNvPr>
          <p:cNvSpPr>
            <a:spLocks/>
          </p:cNvSpPr>
          <p:nvPr/>
        </p:nvSpPr>
        <p:spPr bwMode="auto">
          <a:xfrm>
            <a:off x="4106454" y="3324897"/>
            <a:ext cx="282004" cy="280691"/>
          </a:xfrm>
          <a:custGeom>
            <a:avLst/>
            <a:gdLst>
              <a:gd name="T0" fmla="*/ 88 w 91"/>
              <a:gd name="T1" fmla="*/ 66 h 90"/>
              <a:gd name="T2" fmla="*/ 78 w 91"/>
              <a:gd name="T3" fmla="*/ 56 h 90"/>
              <a:gd name="T4" fmla="*/ 71 w 91"/>
              <a:gd name="T5" fmla="*/ 53 h 90"/>
              <a:gd name="T6" fmla="*/ 64 w 91"/>
              <a:gd name="T7" fmla="*/ 56 h 90"/>
              <a:gd name="T8" fmla="*/ 61 w 91"/>
              <a:gd name="T9" fmla="*/ 59 h 90"/>
              <a:gd name="T10" fmla="*/ 32 w 91"/>
              <a:gd name="T11" fmla="*/ 30 h 90"/>
              <a:gd name="T12" fmla="*/ 35 w 91"/>
              <a:gd name="T13" fmla="*/ 27 h 90"/>
              <a:gd name="T14" fmla="*/ 35 w 91"/>
              <a:gd name="T15" fmla="*/ 13 h 90"/>
              <a:gd name="T16" fmla="*/ 25 w 91"/>
              <a:gd name="T17" fmla="*/ 3 h 90"/>
              <a:gd name="T18" fmla="*/ 18 w 91"/>
              <a:gd name="T19" fmla="*/ 0 h 90"/>
              <a:gd name="T20" fmla="*/ 11 w 91"/>
              <a:gd name="T21" fmla="*/ 3 h 90"/>
              <a:gd name="T22" fmla="*/ 5 w 91"/>
              <a:gd name="T23" fmla="*/ 8 h 90"/>
              <a:gd name="T24" fmla="*/ 3 w 91"/>
              <a:gd name="T25" fmla="*/ 27 h 90"/>
              <a:gd name="T26" fmla="*/ 64 w 91"/>
              <a:gd name="T27" fmla="*/ 88 h 90"/>
              <a:gd name="T28" fmla="*/ 72 w 91"/>
              <a:gd name="T29" fmla="*/ 90 h 90"/>
              <a:gd name="T30" fmla="*/ 83 w 91"/>
              <a:gd name="T31" fmla="*/ 86 h 90"/>
              <a:gd name="T32" fmla="*/ 88 w 91"/>
              <a:gd name="T33" fmla="*/ 80 h 90"/>
              <a:gd name="T34" fmla="*/ 91 w 91"/>
              <a:gd name="T35" fmla="*/ 73 h 90"/>
              <a:gd name="T36" fmla="*/ 88 w 91"/>
              <a:gd name="T37" fmla="*/ 6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" h="90">
                <a:moveTo>
                  <a:pt x="88" y="66"/>
                </a:moveTo>
                <a:cubicBezTo>
                  <a:pt x="78" y="56"/>
                  <a:pt x="78" y="56"/>
                  <a:pt x="78" y="56"/>
                </a:cubicBezTo>
                <a:cubicBezTo>
                  <a:pt x="76" y="54"/>
                  <a:pt x="74" y="53"/>
                  <a:pt x="71" y="53"/>
                </a:cubicBezTo>
                <a:cubicBezTo>
                  <a:pt x="68" y="53"/>
                  <a:pt x="66" y="54"/>
                  <a:pt x="64" y="56"/>
                </a:cubicBezTo>
                <a:cubicBezTo>
                  <a:pt x="61" y="59"/>
                  <a:pt x="61" y="59"/>
                  <a:pt x="61" y="59"/>
                </a:cubicBezTo>
                <a:cubicBezTo>
                  <a:pt x="51" y="50"/>
                  <a:pt x="41" y="40"/>
                  <a:pt x="32" y="30"/>
                </a:cubicBezTo>
                <a:cubicBezTo>
                  <a:pt x="35" y="27"/>
                  <a:pt x="35" y="27"/>
                  <a:pt x="35" y="27"/>
                </a:cubicBezTo>
                <a:cubicBezTo>
                  <a:pt x="39" y="23"/>
                  <a:pt x="39" y="17"/>
                  <a:pt x="35" y="13"/>
                </a:cubicBezTo>
                <a:cubicBezTo>
                  <a:pt x="25" y="3"/>
                  <a:pt x="25" y="3"/>
                  <a:pt x="25" y="3"/>
                </a:cubicBezTo>
                <a:cubicBezTo>
                  <a:pt x="23" y="1"/>
                  <a:pt x="21" y="0"/>
                  <a:pt x="18" y="0"/>
                </a:cubicBezTo>
                <a:cubicBezTo>
                  <a:pt x="15" y="0"/>
                  <a:pt x="13" y="1"/>
                  <a:pt x="11" y="3"/>
                </a:cubicBezTo>
                <a:cubicBezTo>
                  <a:pt x="5" y="8"/>
                  <a:pt x="5" y="8"/>
                  <a:pt x="5" y="8"/>
                </a:cubicBezTo>
                <a:cubicBezTo>
                  <a:pt x="0" y="13"/>
                  <a:pt x="0" y="21"/>
                  <a:pt x="3" y="27"/>
                </a:cubicBezTo>
                <a:cubicBezTo>
                  <a:pt x="19" y="51"/>
                  <a:pt x="40" y="72"/>
                  <a:pt x="64" y="88"/>
                </a:cubicBezTo>
                <a:cubicBezTo>
                  <a:pt x="66" y="89"/>
                  <a:pt x="69" y="90"/>
                  <a:pt x="72" y="90"/>
                </a:cubicBezTo>
                <a:cubicBezTo>
                  <a:pt x="76" y="90"/>
                  <a:pt x="80" y="88"/>
                  <a:pt x="83" y="86"/>
                </a:cubicBezTo>
                <a:cubicBezTo>
                  <a:pt x="88" y="80"/>
                  <a:pt x="88" y="80"/>
                  <a:pt x="88" y="80"/>
                </a:cubicBezTo>
                <a:cubicBezTo>
                  <a:pt x="90" y="78"/>
                  <a:pt x="91" y="76"/>
                  <a:pt x="91" y="73"/>
                </a:cubicBezTo>
                <a:cubicBezTo>
                  <a:pt x="91" y="70"/>
                  <a:pt x="90" y="68"/>
                  <a:pt x="88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 b="0" i="0" dirty="0">
              <a:latin typeface="Helvetica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CC6B01-5E24-B04D-94E3-6D9450D1189C}"/>
              </a:ext>
            </a:extLst>
          </p:cNvPr>
          <p:cNvGrpSpPr/>
          <p:nvPr/>
        </p:nvGrpSpPr>
        <p:grpSpPr>
          <a:xfrm>
            <a:off x="10124365" y="3315716"/>
            <a:ext cx="299054" cy="299055"/>
            <a:chOff x="3390900" y="1803400"/>
            <a:chExt cx="361950" cy="361951"/>
          </a:xfrm>
          <a:solidFill>
            <a:schemeClr val="bg1"/>
          </a:solidFill>
        </p:grpSpPr>
        <p:sp>
          <p:nvSpPr>
            <p:cNvPr id="10" name="Freeform 79">
              <a:extLst>
                <a:ext uri="{FF2B5EF4-FFF2-40B4-BE49-F238E27FC236}">
                  <a16:creationId xmlns:a16="http://schemas.microsoft.com/office/drawing/2014/main" id="{52E0699F-9BCD-B44A-B62E-9185F27B2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1992313"/>
              <a:ext cx="120650" cy="74613"/>
            </a:xfrm>
            <a:custGeom>
              <a:avLst/>
              <a:gdLst>
                <a:gd name="T0" fmla="*/ 28 w 32"/>
                <a:gd name="T1" fmla="*/ 20 h 20"/>
                <a:gd name="T2" fmla="*/ 32 w 32"/>
                <a:gd name="T3" fmla="*/ 0 h 20"/>
                <a:gd name="T4" fmla="*/ 0 w 32"/>
                <a:gd name="T5" fmla="*/ 0 h 20"/>
                <a:gd name="T6" fmla="*/ 4 w 32"/>
                <a:gd name="T7" fmla="*/ 20 h 20"/>
                <a:gd name="T8" fmla="*/ 28 w 32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28" y="20"/>
                  </a:moveTo>
                  <a:cubicBezTo>
                    <a:pt x="30" y="13"/>
                    <a:pt x="31" y="7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2" y="13"/>
                    <a:pt x="4" y="20"/>
                  </a:cubicBez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11" name="Freeform 80">
              <a:extLst>
                <a:ext uri="{FF2B5EF4-FFF2-40B4-BE49-F238E27FC236}">
                  <a16:creationId xmlns:a16="http://schemas.microsoft.com/office/drawing/2014/main" id="{B6E61F70-9DD0-0F42-8E3E-23F5471A0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1901825"/>
              <a:ext cx="120650" cy="74613"/>
            </a:xfrm>
            <a:custGeom>
              <a:avLst/>
              <a:gdLst>
                <a:gd name="T0" fmla="*/ 29 w 32"/>
                <a:gd name="T1" fmla="*/ 0 h 20"/>
                <a:gd name="T2" fmla="*/ 3 w 32"/>
                <a:gd name="T3" fmla="*/ 0 h 20"/>
                <a:gd name="T4" fmla="*/ 0 w 32"/>
                <a:gd name="T5" fmla="*/ 20 h 20"/>
                <a:gd name="T6" fmla="*/ 32 w 32"/>
                <a:gd name="T7" fmla="*/ 20 h 20"/>
                <a:gd name="T8" fmla="*/ 29 w 3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2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3"/>
                    <a:pt x="3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12" name="Freeform 81">
              <a:extLst>
                <a:ext uri="{FF2B5EF4-FFF2-40B4-BE49-F238E27FC236}">
                  <a16:creationId xmlns:a16="http://schemas.microsoft.com/office/drawing/2014/main" id="{B131C821-21C6-A74E-B20C-C7BE4DFAC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2081213"/>
              <a:ext cx="82550" cy="79375"/>
            </a:xfrm>
            <a:custGeom>
              <a:avLst/>
              <a:gdLst>
                <a:gd name="T0" fmla="*/ 0 w 22"/>
                <a:gd name="T1" fmla="*/ 0 h 21"/>
                <a:gd name="T2" fmla="*/ 11 w 22"/>
                <a:gd name="T3" fmla="*/ 21 h 21"/>
                <a:gd name="T4" fmla="*/ 22 w 22"/>
                <a:gd name="T5" fmla="*/ 0 h 21"/>
                <a:gd name="T6" fmla="*/ 0 w 2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0"/>
                  </a:moveTo>
                  <a:cubicBezTo>
                    <a:pt x="3" y="7"/>
                    <a:pt x="6" y="14"/>
                    <a:pt x="11" y="21"/>
                  </a:cubicBezTo>
                  <a:cubicBezTo>
                    <a:pt x="16" y="14"/>
                    <a:pt x="19" y="7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13" name="Freeform 82">
              <a:extLst>
                <a:ext uri="{FF2B5EF4-FFF2-40B4-BE49-F238E27FC236}">
                  <a16:creationId xmlns:a16="http://schemas.microsoft.com/office/drawing/2014/main" id="{143A1E38-67A6-C342-A01C-4F6160953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425" y="1806575"/>
              <a:ext cx="88900" cy="79375"/>
            </a:xfrm>
            <a:custGeom>
              <a:avLst/>
              <a:gdLst>
                <a:gd name="T0" fmla="*/ 24 w 24"/>
                <a:gd name="T1" fmla="*/ 21 h 21"/>
                <a:gd name="T2" fmla="*/ 12 w 24"/>
                <a:gd name="T3" fmla="*/ 0 h 21"/>
                <a:gd name="T4" fmla="*/ 0 w 24"/>
                <a:gd name="T5" fmla="*/ 21 h 21"/>
                <a:gd name="T6" fmla="*/ 24 w 24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1">
                  <a:moveTo>
                    <a:pt x="24" y="21"/>
                  </a:moveTo>
                  <a:cubicBezTo>
                    <a:pt x="21" y="13"/>
                    <a:pt x="17" y="6"/>
                    <a:pt x="12" y="0"/>
                  </a:cubicBezTo>
                  <a:cubicBezTo>
                    <a:pt x="7" y="6"/>
                    <a:pt x="3" y="13"/>
                    <a:pt x="0" y="21"/>
                  </a:cubicBezTo>
                  <a:lnTo>
                    <a:pt x="2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14" name="Freeform 83">
              <a:extLst>
                <a:ext uri="{FF2B5EF4-FFF2-40B4-BE49-F238E27FC236}">
                  <a16:creationId xmlns:a16="http://schemas.microsoft.com/office/drawing/2014/main" id="{E03196BA-E850-A348-B97E-2CF9C738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925" y="1803400"/>
              <a:ext cx="131763" cy="82550"/>
            </a:xfrm>
            <a:custGeom>
              <a:avLst/>
              <a:gdLst>
                <a:gd name="T0" fmla="*/ 35 w 35"/>
                <a:gd name="T1" fmla="*/ 22 h 22"/>
                <a:gd name="T2" fmla="*/ 0 w 35"/>
                <a:gd name="T3" fmla="*/ 0 h 22"/>
                <a:gd name="T4" fmla="*/ 11 w 35"/>
                <a:gd name="T5" fmla="*/ 22 h 22"/>
                <a:gd name="T6" fmla="*/ 35 w 35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2">
                  <a:moveTo>
                    <a:pt x="35" y="22"/>
                  </a:moveTo>
                  <a:cubicBezTo>
                    <a:pt x="27" y="10"/>
                    <a:pt x="15" y="2"/>
                    <a:pt x="0" y="0"/>
                  </a:cubicBezTo>
                  <a:cubicBezTo>
                    <a:pt x="5" y="7"/>
                    <a:pt x="9" y="14"/>
                    <a:pt x="11" y="22"/>
                  </a:cubicBezTo>
                  <a:lnTo>
                    <a:pt x="3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15" name="Freeform 84">
              <a:extLst>
                <a:ext uri="{FF2B5EF4-FFF2-40B4-BE49-F238E27FC236}">
                  <a16:creationId xmlns:a16="http://schemas.microsoft.com/office/drawing/2014/main" id="{9E8EE379-4D12-9E46-8BFD-48067132B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1901825"/>
              <a:ext cx="117475" cy="74613"/>
            </a:xfrm>
            <a:custGeom>
              <a:avLst/>
              <a:gdLst>
                <a:gd name="T0" fmla="*/ 31 w 31"/>
                <a:gd name="T1" fmla="*/ 0 h 20"/>
                <a:gd name="T2" fmla="*/ 5 w 31"/>
                <a:gd name="T3" fmla="*/ 0 h 20"/>
                <a:gd name="T4" fmla="*/ 0 w 31"/>
                <a:gd name="T5" fmla="*/ 20 h 20"/>
                <a:gd name="T6" fmla="*/ 28 w 31"/>
                <a:gd name="T7" fmla="*/ 20 h 20"/>
                <a:gd name="T8" fmla="*/ 31 w 3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13"/>
                    <a:pt x="29" y="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16" name="Freeform 85">
              <a:extLst>
                <a:ext uri="{FF2B5EF4-FFF2-40B4-BE49-F238E27FC236}">
                  <a16:creationId xmlns:a16="http://schemas.microsoft.com/office/drawing/2014/main" id="{B0246B86-8D84-D64A-B76D-3DED1F112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1803400"/>
              <a:ext cx="134938" cy="82550"/>
            </a:xfrm>
            <a:custGeom>
              <a:avLst/>
              <a:gdLst>
                <a:gd name="T0" fmla="*/ 36 w 36"/>
                <a:gd name="T1" fmla="*/ 0 h 22"/>
                <a:gd name="T2" fmla="*/ 0 w 36"/>
                <a:gd name="T3" fmla="*/ 22 h 22"/>
                <a:gd name="T4" fmla="*/ 25 w 36"/>
                <a:gd name="T5" fmla="*/ 22 h 22"/>
                <a:gd name="T6" fmla="*/ 36 w 3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2">
                  <a:moveTo>
                    <a:pt x="36" y="0"/>
                  </a:moveTo>
                  <a:cubicBezTo>
                    <a:pt x="21" y="2"/>
                    <a:pt x="8" y="10"/>
                    <a:pt x="0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14"/>
                    <a:pt x="31" y="7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17" name="Freeform 86">
              <a:extLst>
                <a:ext uri="{FF2B5EF4-FFF2-40B4-BE49-F238E27FC236}">
                  <a16:creationId xmlns:a16="http://schemas.microsoft.com/office/drawing/2014/main" id="{8091E6FA-28C2-804A-ABE9-DA7919F4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1992313"/>
              <a:ext cx="120650" cy="74613"/>
            </a:xfrm>
            <a:custGeom>
              <a:avLst/>
              <a:gdLst>
                <a:gd name="T0" fmla="*/ 0 w 32"/>
                <a:gd name="T1" fmla="*/ 20 h 20"/>
                <a:gd name="T2" fmla="*/ 27 w 32"/>
                <a:gd name="T3" fmla="*/ 20 h 20"/>
                <a:gd name="T4" fmla="*/ 32 w 32"/>
                <a:gd name="T5" fmla="*/ 0 h 20"/>
                <a:gd name="T6" fmla="*/ 4 w 32"/>
                <a:gd name="T7" fmla="*/ 0 h 20"/>
                <a:gd name="T8" fmla="*/ 0 w 32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0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30" y="14"/>
                    <a:pt x="32" y="7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2" y="13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18" name="Freeform 87">
              <a:extLst>
                <a:ext uri="{FF2B5EF4-FFF2-40B4-BE49-F238E27FC236}">
                  <a16:creationId xmlns:a16="http://schemas.microsoft.com/office/drawing/2014/main" id="{CD6C5131-5FCE-3743-96FA-D6671CA8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5" y="1901825"/>
              <a:ext cx="117475" cy="74613"/>
            </a:xfrm>
            <a:custGeom>
              <a:avLst/>
              <a:gdLst>
                <a:gd name="T0" fmla="*/ 3 w 31"/>
                <a:gd name="T1" fmla="*/ 20 h 20"/>
                <a:gd name="T2" fmla="*/ 31 w 31"/>
                <a:gd name="T3" fmla="*/ 20 h 20"/>
                <a:gd name="T4" fmla="*/ 26 w 31"/>
                <a:gd name="T5" fmla="*/ 0 h 20"/>
                <a:gd name="T6" fmla="*/ 0 w 31"/>
                <a:gd name="T7" fmla="*/ 0 h 20"/>
                <a:gd name="T8" fmla="*/ 3 w 3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1" y="13"/>
                    <a:pt x="29" y="6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6"/>
                    <a:pt x="3" y="13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19" name="Freeform 88">
              <a:extLst>
                <a:ext uri="{FF2B5EF4-FFF2-40B4-BE49-F238E27FC236}">
                  <a16:creationId xmlns:a16="http://schemas.microsoft.com/office/drawing/2014/main" id="{EF2C0830-EF26-2940-8CA5-7BBF4BB99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1992313"/>
              <a:ext cx="120650" cy="74613"/>
            </a:xfrm>
            <a:custGeom>
              <a:avLst/>
              <a:gdLst>
                <a:gd name="T0" fmla="*/ 28 w 32"/>
                <a:gd name="T1" fmla="*/ 0 h 20"/>
                <a:gd name="T2" fmla="*/ 0 w 32"/>
                <a:gd name="T3" fmla="*/ 0 h 20"/>
                <a:gd name="T4" fmla="*/ 6 w 32"/>
                <a:gd name="T5" fmla="*/ 20 h 20"/>
                <a:gd name="T6" fmla="*/ 32 w 32"/>
                <a:gd name="T7" fmla="*/ 20 h 20"/>
                <a:gd name="T8" fmla="*/ 28 w 3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2" y="14"/>
                    <a:pt x="6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0" y="13"/>
                    <a:pt x="28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20" name="Freeform 89">
              <a:extLst>
                <a:ext uri="{FF2B5EF4-FFF2-40B4-BE49-F238E27FC236}">
                  <a16:creationId xmlns:a16="http://schemas.microsoft.com/office/drawing/2014/main" id="{471AEB3B-BF8C-374B-9407-66E052537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2081213"/>
              <a:ext cx="136525" cy="84138"/>
            </a:xfrm>
            <a:custGeom>
              <a:avLst/>
              <a:gdLst>
                <a:gd name="T0" fmla="*/ 0 w 36"/>
                <a:gd name="T1" fmla="*/ 0 h 22"/>
                <a:gd name="T2" fmla="*/ 36 w 36"/>
                <a:gd name="T3" fmla="*/ 22 h 22"/>
                <a:gd name="T4" fmla="*/ 25 w 36"/>
                <a:gd name="T5" fmla="*/ 0 h 22"/>
                <a:gd name="T6" fmla="*/ 0 w 3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2">
                  <a:moveTo>
                    <a:pt x="0" y="0"/>
                  </a:moveTo>
                  <a:cubicBezTo>
                    <a:pt x="8" y="12"/>
                    <a:pt x="21" y="21"/>
                    <a:pt x="36" y="22"/>
                  </a:cubicBezTo>
                  <a:cubicBezTo>
                    <a:pt x="31" y="15"/>
                    <a:pt x="28" y="8"/>
                    <a:pt x="2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21" name="Freeform 90">
              <a:extLst>
                <a:ext uri="{FF2B5EF4-FFF2-40B4-BE49-F238E27FC236}">
                  <a16:creationId xmlns:a16="http://schemas.microsoft.com/office/drawing/2014/main" id="{6FAE6395-5B71-6D40-8749-52B907EC3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163" y="2081213"/>
              <a:ext cx="136525" cy="84138"/>
            </a:xfrm>
            <a:custGeom>
              <a:avLst/>
              <a:gdLst>
                <a:gd name="T0" fmla="*/ 0 w 36"/>
                <a:gd name="T1" fmla="*/ 22 h 22"/>
                <a:gd name="T2" fmla="*/ 36 w 36"/>
                <a:gd name="T3" fmla="*/ 0 h 22"/>
                <a:gd name="T4" fmla="*/ 11 w 36"/>
                <a:gd name="T5" fmla="*/ 0 h 22"/>
                <a:gd name="T6" fmla="*/ 0 w 36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2">
                  <a:moveTo>
                    <a:pt x="0" y="22"/>
                  </a:moveTo>
                  <a:cubicBezTo>
                    <a:pt x="15" y="21"/>
                    <a:pt x="28" y="12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8"/>
                    <a:pt x="5" y="15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DC3FAA-C51D-D244-9FE8-70CF6DFA5D3E}"/>
              </a:ext>
            </a:extLst>
          </p:cNvPr>
          <p:cNvCxnSpPr/>
          <p:nvPr/>
        </p:nvCxnSpPr>
        <p:spPr>
          <a:xfrm>
            <a:off x="5461039" y="3334980"/>
            <a:ext cx="0" cy="2736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1CF7372-965C-224D-9449-CECD6EE8E172}"/>
              </a:ext>
            </a:extLst>
          </p:cNvPr>
          <p:cNvSpPr txBox="1"/>
          <p:nvPr/>
        </p:nvSpPr>
        <p:spPr>
          <a:xfrm>
            <a:off x="4142515" y="1436829"/>
            <a:ext cx="7698945" cy="10116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sz="7198" b="0" i="0" dirty="0">
                <a:solidFill>
                  <a:schemeClr val="bg1"/>
                </a:solidFill>
                <a:latin typeface="Helvetica" pitchFamily="2" charset="0"/>
              </a:rPr>
              <a:t>CONTACT US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6FD999-F854-0C49-B456-B6648CC08C0F}"/>
              </a:ext>
            </a:extLst>
          </p:cNvPr>
          <p:cNvCxnSpPr>
            <a:cxnSpLocks/>
          </p:cNvCxnSpPr>
          <p:nvPr/>
        </p:nvCxnSpPr>
        <p:spPr>
          <a:xfrm>
            <a:off x="4196624" y="2520437"/>
            <a:ext cx="46301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125">
            <a:extLst>
              <a:ext uri="{FF2B5EF4-FFF2-40B4-BE49-F238E27FC236}">
                <a16:creationId xmlns:a16="http://schemas.microsoft.com/office/drawing/2014/main" id="{EE60C38F-3926-414A-8BFB-92139A6BDE3A}"/>
              </a:ext>
            </a:extLst>
          </p:cNvPr>
          <p:cNvSpPr/>
          <p:nvPr/>
        </p:nvSpPr>
        <p:spPr>
          <a:xfrm rot="10800000" flipV="1">
            <a:off x="1588" y="894"/>
            <a:ext cx="3110690" cy="1858591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b="0" i="0" dirty="0">
              <a:latin typeface="Helvetica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102543-C950-0544-9E77-4AD6DFCB360E}"/>
              </a:ext>
            </a:extLst>
          </p:cNvPr>
          <p:cNvSpPr txBox="1"/>
          <p:nvPr/>
        </p:nvSpPr>
        <p:spPr>
          <a:xfrm>
            <a:off x="3521455" y="3783350"/>
            <a:ext cx="1867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chemeClr val="bg1"/>
                </a:solidFill>
                <a:latin typeface="Helvetica" pitchFamily="2" charset="0"/>
              </a:rPr>
              <a:t>+1 (917) 905 6267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1CC381C-8E74-0449-9639-83547B1A8A64}"/>
              </a:ext>
            </a:extLst>
          </p:cNvPr>
          <p:cNvCxnSpPr/>
          <p:nvPr/>
        </p:nvCxnSpPr>
        <p:spPr>
          <a:xfrm>
            <a:off x="8686024" y="3334980"/>
            <a:ext cx="0" cy="2736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3BB15F8-34EC-9C4A-ACC1-BA65E2887543}"/>
              </a:ext>
            </a:extLst>
          </p:cNvPr>
          <p:cNvSpPr txBox="1"/>
          <p:nvPr/>
        </p:nvSpPr>
        <p:spPr>
          <a:xfrm>
            <a:off x="5848654" y="3793714"/>
            <a:ext cx="2957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err="1">
                <a:solidFill>
                  <a:schemeClr val="bg1"/>
                </a:solidFill>
                <a:latin typeface="Helvetica" pitchFamily="2" charset="0"/>
              </a:rPr>
              <a:t>info@woodstoneresearch.com</a:t>
            </a:r>
            <a:endParaRPr lang="en-US" sz="1600" b="0" i="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292404-334E-D64C-819E-A9E688810982}"/>
              </a:ext>
            </a:extLst>
          </p:cNvPr>
          <p:cNvSpPr txBox="1"/>
          <p:nvPr/>
        </p:nvSpPr>
        <p:spPr>
          <a:xfrm>
            <a:off x="8933300" y="3795925"/>
            <a:ext cx="2908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err="1">
                <a:solidFill>
                  <a:schemeClr val="bg1"/>
                </a:solidFill>
                <a:latin typeface="Helvetica" pitchFamily="2" charset="0"/>
              </a:rPr>
              <a:t>www.woodstoneresearch.com</a:t>
            </a:r>
            <a:endParaRPr lang="en-US" sz="1600" b="0" i="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06561997-BDC1-A449-B0D6-0937CBB98128}"/>
              </a:ext>
            </a:extLst>
          </p:cNvPr>
          <p:cNvSpPr/>
          <p:nvPr/>
        </p:nvSpPr>
        <p:spPr>
          <a:xfrm rot="9696215">
            <a:off x="1929136" y="4837373"/>
            <a:ext cx="5551783" cy="3005093"/>
          </a:xfrm>
          <a:custGeom>
            <a:avLst/>
            <a:gdLst>
              <a:gd name="connsiteX0" fmla="*/ 2400475 w 5551783"/>
              <a:gd name="connsiteY0" fmla="*/ 2331326 h 3005093"/>
              <a:gd name="connsiteX1" fmla="*/ 606384 w 5551783"/>
              <a:gd name="connsiteY1" fmla="*/ 273699 h 3005093"/>
              <a:gd name="connsiteX2" fmla="*/ 597085 w 5551783"/>
              <a:gd name="connsiteY2" fmla="*/ 198582 h 3005093"/>
              <a:gd name="connsiteX3" fmla="*/ 5026480 w 5551783"/>
              <a:gd name="connsiteY3" fmla="*/ 1671738 h 3005093"/>
              <a:gd name="connsiteX4" fmla="*/ 4993306 w 5551783"/>
              <a:gd name="connsiteY4" fmla="*/ 1707804 h 3005093"/>
              <a:gd name="connsiteX5" fmla="*/ 3174644 w 5551783"/>
              <a:gd name="connsiteY5" fmla="*/ 2448369 h 3005093"/>
              <a:gd name="connsiteX6" fmla="*/ 2400475 w 5551783"/>
              <a:gd name="connsiteY6" fmla="*/ 2331326 h 3005093"/>
              <a:gd name="connsiteX7" fmla="*/ 2192382 w 5551783"/>
              <a:gd name="connsiteY7" fmla="*/ 2864492 h 3005093"/>
              <a:gd name="connsiteX8" fmla="*/ 5672 w 5551783"/>
              <a:gd name="connsiteY8" fmla="*/ 138160 h 3005093"/>
              <a:gd name="connsiteX9" fmla="*/ 0 w 5551783"/>
              <a:gd name="connsiteY9" fmla="*/ 0 h 3005093"/>
              <a:gd name="connsiteX10" fmla="*/ 314851 w 5551783"/>
              <a:gd name="connsiteY10" fmla="*/ 104715 h 3005093"/>
              <a:gd name="connsiteX11" fmla="*/ 342205 w 5551783"/>
              <a:gd name="connsiteY11" fmla="*/ 325677 h 3005093"/>
              <a:gd name="connsiteX12" fmla="*/ 2294001 w 5551783"/>
              <a:gd name="connsiteY12" fmla="*/ 2564173 h 3005093"/>
              <a:gd name="connsiteX13" fmla="*/ 3136222 w 5551783"/>
              <a:gd name="connsiteY13" fmla="*/ 2691505 h 3005093"/>
              <a:gd name="connsiteX14" fmla="*/ 5114748 w 5551783"/>
              <a:gd name="connsiteY14" fmla="*/ 1885843 h 3005093"/>
              <a:gd name="connsiteX15" fmla="*/ 5244873 w 5551783"/>
              <a:gd name="connsiteY15" fmla="*/ 1744373 h 3005093"/>
              <a:gd name="connsiteX16" fmla="*/ 5551783 w 5551783"/>
              <a:gd name="connsiteY16" fmla="*/ 1846447 h 3005093"/>
              <a:gd name="connsiteX17" fmla="*/ 5535622 w 5551783"/>
              <a:gd name="connsiteY17" fmla="*/ 1867013 h 3005093"/>
              <a:gd name="connsiteX18" fmla="*/ 3122373 w 5551783"/>
              <a:gd name="connsiteY18" fmla="*/ 3005093 h 3005093"/>
              <a:gd name="connsiteX19" fmla="*/ 2192382 w 5551783"/>
              <a:gd name="connsiteY19" fmla="*/ 2864492 h 30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51783" h="3005093">
                <a:moveTo>
                  <a:pt x="2400475" y="2331326"/>
                </a:moveTo>
                <a:cubicBezTo>
                  <a:pt x="1473186" y="2042908"/>
                  <a:pt x="768153" y="1250031"/>
                  <a:pt x="606384" y="273699"/>
                </a:cubicBezTo>
                <a:lnTo>
                  <a:pt x="597085" y="198582"/>
                </a:lnTo>
                <a:lnTo>
                  <a:pt x="5026480" y="1671738"/>
                </a:lnTo>
                <a:lnTo>
                  <a:pt x="4993306" y="1707804"/>
                </a:lnTo>
                <a:cubicBezTo>
                  <a:pt x="4524045" y="2166010"/>
                  <a:pt x="3882319" y="2448369"/>
                  <a:pt x="3174644" y="2448369"/>
                </a:cubicBezTo>
                <a:cubicBezTo>
                  <a:pt x="2905054" y="2448369"/>
                  <a:pt x="2645035" y="2407391"/>
                  <a:pt x="2400475" y="2331326"/>
                </a:cubicBezTo>
                <a:close/>
                <a:moveTo>
                  <a:pt x="2192382" y="2864492"/>
                </a:moveTo>
                <a:cubicBezTo>
                  <a:pt x="998886" y="2493276"/>
                  <a:pt x="111885" y="1426402"/>
                  <a:pt x="5672" y="138160"/>
                </a:cubicBezTo>
                <a:lnTo>
                  <a:pt x="0" y="0"/>
                </a:lnTo>
                <a:lnTo>
                  <a:pt x="314851" y="104715"/>
                </a:lnTo>
                <a:lnTo>
                  <a:pt x="342205" y="325677"/>
                </a:lnTo>
                <a:cubicBezTo>
                  <a:pt x="518194" y="1387830"/>
                  <a:pt x="1285200" y="2250403"/>
                  <a:pt x="2294001" y="2564173"/>
                </a:cubicBezTo>
                <a:cubicBezTo>
                  <a:pt x="2560058" y="2646925"/>
                  <a:pt x="2842934" y="2691505"/>
                  <a:pt x="3136222" y="2691505"/>
                </a:cubicBezTo>
                <a:cubicBezTo>
                  <a:pt x="3906102" y="2691505"/>
                  <a:pt x="4604236" y="2384325"/>
                  <a:pt x="5114748" y="1885843"/>
                </a:cubicBezTo>
                <a:lnTo>
                  <a:pt x="5244873" y="1744373"/>
                </a:lnTo>
                <a:lnTo>
                  <a:pt x="5551783" y="1846447"/>
                </a:lnTo>
                <a:lnTo>
                  <a:pt x="5535622" y="1867013"/>
                </a:lnTo>
                <a:cubicBezTo>
                  <a:pt x="4962012" y="2562068"/>
                  <a:pt x="4093930" y="3005094"/>
                  <a:pt x="3122373" y="3005093"/>
                </a:cubicBezTo>
                <a:cubicBezTo>
                  <a:pt x="2798521" y="3005093"/>
                  <a:pt x="2486166" y="2955868"/>
                  <a:pt x="2192382" y="2864492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599" b="0" i="0" dirty="0">
              <a:latin typeface="Helvetica" pitchFamily="2" charset="0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9DE2AE63-6BB2-6741-82A8-08D675202A3D}"/>
              </a:ext>
            </a:extLst>
          </p:cNvPr>
          <p:cNvSpPr/>
          <p:nvPr/>
        </p:nvSpPr>
        <p:spPr>
          <a:xfrm rot="9159007">
            <a:off x="7185937" y="4913302"/>
            <a:ext cx="5097195" cy="3322706"/>
          </a:xfrm>
          <a:custGeom>
            <a:avLst/>
            <a:gdLst>
              <a:gd name="connsiteX0" fmla="*/ 1938734 w 5097195"/>
              <a:gd name="connsiteY0" fmla="*/ 2451766 h 3322706"/>
              <a:gd name="connsiteX1" fmla="*/ 589713 w 5097195"/>
              <a:gd name="connsiteY1" fmla="*/ 428770 h 3322706"/>
              <a:gd name="connsiteX2" fmla="*/ 582520 w 5097195"/>
              <a:gd name="connsiteY2" fmla="*/ 286316 h 3322706"/>
              <a:gd name="connsiteX3" fmla="*/ 4581669 w 5097195"/>
              <a:gd name="connsiteY3" fmla="*/ 2354842 h 3322706"/>
              <a:gd name="connsiteX4" fmla="*/ 4556351 w 5097195"/>
              <a:gd name="connsiteY4" fmla="*/ 2372616 h 3322706"/>
              <a:gd name="connsiteX5" fmla="*/ 3179665 w 5097195"/>
              <a:gd name="connsiteY5" fmla="*/ 2765982 h 3322706"/>
              <a:gd name="connsiteX6" fmla="*/ 1938734 w 5097195"/>
              <a:gd name="connsiteY6" fmla="*/ 2451766 h 3322706"/>
              <a:gd name="connsiteX7" fmla="*/ 1636692 w 5097195"/>
              <a:gd name="connsiteY7" fmla="*/ 2945246 h 3322706"/>
              <a:gd name="connsiteX8" fmla="*/ 0 w 5097195"/>
              <a:gd name="connsiteY8" fmla="*/ 195313 h 3322706"/>
              <a:gd name="connsiteX9" fmla="*/ 4069 w 5097195"/>
              <a:gd name="connsiteY9" fmla="*/ 34378 h 3322706"/>
              <a:gd name="connsiteX10" fmla="*/ 6684 w 5097195"/>
              <a:gd name="connsiteY10" fmla="*/ 0 h 3322706"/>
              <a:gd name="connsiteX11" fmla="*/ 28975 w 5097195"/>
              <a:gd name="connsiteY11" fmla="*/ 0 h 3322706"/>
              <a:gd name="connsiteX12" fmla="*/ 309803 w 5097195"/>
              <a:gd name="connsiteY12" fmla="*/ 145256 h 3322706"/>
              <a:gd name="connsiteX13" fmla="*/ 309004 w 5097195"/>
              <a:gd name="connsiteY13" fmla="*/ 176880 h 3322706"/>
              <a:gd name="connsiteX14" fmla="*/ 1791229 w 5097195"/>
              <a:gd name="connsiteY14" fmla="*/ 2667282 h 3322706"/>
              <a:gd name="connsiteX15" fmla="*/ 3141241 w 5097195"/>
              <a:gd name="connsiteY15" fmla="*/ 3009118 h 3322706"/>
              <a:gd name="connsiteX16" fmla="*/ 4638941 w 5097195"/>
              <a:gd name="connsiteY16" fmla="*/ 2581174 h 3322706"/>
              <a:gd name="connsiteX17" fmla="*/ 4800272 w 5097195"/>
              <a:gd name="connsiteY17" fmla="*/ 2467913 h 3322706"/>
              <a:gd name="connsiteX18" fmla="*/ 5097195 w 5097195"/>
              <a:gd name="connsiteY18" fmla="*/ 2621494 h 3322706"/>
              <a:gd name="connsiteX19" fmla="*/ 5058205 w 5097195"/>
              <a:gd name="connsiteY19" fmla="*/ 2655676 h 3322706"/>
              <a:gd name="connsiteX20" fmla="*/ 3127393 w 5097195"/>
              <a:gd name="connsiteY20" fmla="*/ 3322706 h 3322706"/>
              <a:gd name="connsiteX21" fmla="*/ 1636692 w 5097195"/>
              <a:gd name="connsiteY21" fmla="*/ 2945246 h 332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97195" h="3322706">
                <a:moveTo>
                  <a:pt x="1938734" y="2451766"/>
                </a:moveTo>
                <a:cubicBezTo>
                  <a:pt x="1200966" y="2050987"/>
                  <a:pt x="678593" y="1303955"/>
                  <a:pt x="589713" y="428770"/>
                </a:cubicBezTo>
                <a:lnTo>
                  <a:pt x="582520" y="286316"/>
                </a:lnTo>
                <a:lnTo>
                  <a:pt x="4581669" y="2354842"/>
                </a:lnTo>
                <a:lnTo>
                  <a:pt x="4556351" y="2372616"/>
                </a:lnTo>
                <a:cubicBezTo>
                  <a:pt x="4156981" y="2621921"/>
                  <a:pt x="3685147" y="2765982"/>
                  <a:pt x="3179665" y="2765982"/>
                </a:cubicBezTo>
                <a:cubicBezTo>
                  <a:pt x="2730348" y="2765982"/>
                  <a:pt x="2307617" y="2652156"/>
                  <a:pt x="1938734" y="2451766"/>
                </a:cubicBezTo>
                <a:close/>
                <a:moveTo>
                  <a:pt x="1636692" y="2945246"/>
                </a:moveTo>
                <a:cubicBezTo>
                  <a:pt x="661805" y="2415656"/>
                  <a:pt x="1" y="1382771"/>
                  <a:pt x="0" y="195313"/>
                </a:cubicBezTo>
                <a:cubicBezTo>
                  <a:pt x="1" y="141338"/>
                  <a:pt x="1367" y="87682"/>
                  <a:pt x="4069" y="34378"/>
                </a:cubicBezTo>
                <a:lnTo>
                  <a:pt x="6684" y="0"/>
                </a:lnTo>
                <a:lnTo>
                  <a:pt x="28975" y="0"/>
                </a:lnTo>
                <a:lnTo>
                  <a:pt x="309803" y="145256"/>
                </a:lnTo>
                <a:lnTo>
                  <a:pt x="309004" y="176880"/>
                </a:lnTo>
                <a:cubicBezTo>
                  <a:pt x="309004" y="1252269"/>
                  <a:pt x="908349" y="2187673"/>
                  <a:pt x="1791229" y="2667282"/>
                </a:cubicBezTo>
                <a:cubicBezTo>
                  <a:pt x="2192538" y="2885286"/>
                  <a:pt x="2652428" y="3009118"/>
                  <a:pt x="3141241" y="3009118"/>
                </a:cubicBezTo>
                <a:cubicBezTo>
                  <a:pt x="3691156" y="3009118"/>
                  <a:pt x="4204466" y="2852393"/>
                  <a:pt x="4638941" y="2581174"/>
                </a:cubicBezTo>
                <a:lnTo>
                  <a:pt x="4800272" y="2467913"/>
                </a:lnTo>
                <a:lnTo>
                  <a:pt x="5097195" y="2621494"/>
                </a:lnTo>
                <a:lnTo>
                  <a:pt x="5058205" y="2655676"/>
                </a:lnTo>
                <a:cubicBezTo>
                  <a:pt x="4526524" y="3073504"/>
                  <a:pt x="3856061" y="3322706"/>
                  <a:pt x="3127393" y="3322706"/>
                </a:cubicBezTo>
                <a:cubicBezTo>
                  <a:pt x="2587639" y="3322705"/>
                  <a:pt x="2079822" y="3185969"/>
                  <a:pt x="1636692" y="2945246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599" b="0" i="0" dirty="0">
                <a:latin typeface="Helvetica" pitchFamily="2" charset="0"/>
              </a:rPr>
              <a:t> 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06BCB49-EC1E-6446-8B60-E6C23D808A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75" t="17459" r="495" b="3647"/>
          <a:stretch/>
        </p:blipFill>
        <p:spPr>
          <a:xfrm>
            <a:off x="1353284" y="2791"/>
            <a:ext cx="10837129" cy="6475024"/>
          </a:xfrm>
          <a:custGeom>
            <a:avLst/>
            <a:gdLst>
              <a:gd name="connsiteX0" fmla="*/ 13028 w 10839952"/>
              <a:gd name="connsiteY0" fmla="*/ 0 h 6476710"/>
              <a:gd name="connsiteX1" fmla="*/ 10839952 w 10839952"/>
              <a:gd name="connsiteY1" fmla="*/ 0 h 6476710"/>
              <a:gd name="connsiteX2" fmla="*/ 10839952 w 10839952"/>
              <a:gd name="connsiteY2" fmla="*/ 4207453 h 6476710"/>
              <a:gd name="connsiteX3" fmla="*/ 10799970 w 10839952"/>
              <a:gd name="connsiteY3" fmla="*/ 4258332 h 6476710"/>
              <a:gd name="connsiteX4" fmla="*/ 6096000 w 10839952"/>
              <a:gd name="connsiteY4" fmla="*/ 6476710 h 6476710"/>
              <a:gd name="connsiteX5" fmla="*/ 0 w 10839952"/>
              <a:gd name="connsiteY5" fmla="*/ 380710 h 6476710"/>
              <a:gd name="connsiteX6" fmla="*/ 7932 w 10839952"/>
              <a:gd name="connsiteY6" fmla="*/ 67011 h 6476710"/>
              <a:gd name="connsiteX7" fmla="*/ 13028 w 10839952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2" h="6476710">
                <a:moveTo>
                  <a:pt x="13028" y="0"/>
                </a:moveTo>
                <a:lnTo>
                  <a:pt x="10839952" y="0"/>
                </a:lnTo>
                <a:lnTo>
                  <a:pt x="10839952" y="4207453"/>
                </a:lnTo>
                <a:lnTo>
                  <a:pt x="10799970" y="4258332"/>
                </a:lnTo>
                <a:cubicBezTo>
                  <a:pt x="9681874" y="5613152"/>
                  <a:pt x="7989784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4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</p:spPr>
      </p:pic>
      <p:sp>
        <p:nvSpPr>
          <p:cNvPr id="35" name="Freeform: Shape 59">
            <a:extLst>
              <a:ext uri="{FF2B5EF4-FFF2-40B4-BE49-F238E27FC236}">
                <a16:creationId xmlns:a16="http://schemas.microsoft.com/office/drawing/2014/main" id="{BCFAFA6C-E6D6-5F48-8DF7-557D5AD07A0D}"/>
              </a:ext>
            </a:extLst>
          </p:cNvPr>
          <p:cNvSpPr/>
          <p:nvPr/>
        </p:nvSpPr>
        <p:spPr>
          <a:xfrm>
            <a:off x="1353284" y="2791"/>
            <a:ext cx="10837130" cy="6475024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b="0" i="0" dirty="0">
              <a:latin typeface="Helvetica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AB148B3-7F26-F24C-9CDE-8EB3EB731517}"/>
              </a:ext>
            </a:extLst>
          </p:cNvPr>
          <p:cNvGrpSpPr/>
          <p:nvPr/>
        </p:nvGrpSpPr>
        <p:grpSpPr>
          <a:xfrm>
            <a:off x="7074281" y="3372117"/>
            <a:ext cx="272822" cy="186254"/>
            <a:chOff x="4127500" y="3670301"/>
            <a:chExt cx="330200" cy="225425"/>
          </a:xfrm>
          <a:solidFill>
            <a:schemeClr val="bg1"/>
          </a:solidFill>
        </p:grpSpPr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CE3D3A59-5A45-7E42-8DC9-AD0A836D7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684588"/>
              <a:ext cx="330200" cy="211138"/>
            </a:xfrm>
            <a:custGeom>
              <a:avLst/>
              <a:gdLst>
                <a:gd name="T0" fmla="*/ 87 w 88"/>
                <a:gd name="T1" fmla="*/ 0 h 56"/>
                <a:gd name="T2" fmla="*/ 45 w 88"/>
                <a:gd name="T3" fmla="*/ 34 h 56"/>
                <a:gd name="T4" fmla="*/ 44 w 88"/>
                <a:gd name="T5" fmla="*/ 34 h 56"/>
                <a:gd name="T6" fmla="*/ 43 w 88"/>
                <a:gd name="T7" fmla="*/ 34 h 56"/>
                <a:gd name="T8" fmla="*/ 1 w 88"/>
                <a:gd name="T9" fmla="*/ 0 h 56"/>
                <a:gd name="T10" fmla="*/ 0 w 88"/>
                <a:gd name="T11" fmla="*/ 4 h 56"/>
                <a:gd name="T12" fmla="*/ 0 w 88"/>
                <a:gd name="T13" fmla="*/ 48 h 56"/>
                <a:gd name="T14" fmla="*/ 8 w 88"/>
                <a:gd name="T15" fmla="*/ 56 h 56"/>
                <a:gd name="T16" fmla="*/ 80 w 88"/>
                <a:gd name="T17" fmla="*/ 56 h 56"/>
                <a:gd name="T18" fmla="*/ 88 w 88"/>
                <a:gd name="T19" fmla="*/ 48 h 56"/>
                <a:gd name="T20" fmla="*/ 88 w 88"/>
                <a:gd name="T21" fmla="*/ 4 h 56"/>
                <a:gd name="T22" fmla="*/ 87 w 88"/>
                <a:gd name="T2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56">
                  <a:moveTo>
                    <a:pt x="87" y="0"/>
                  </a:move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4" y="34"/>
                    <a:pt x="44" y="34"/>
                  </a:cubicBezTo>
                  <a:cubicBezTo>
                    <a:pt x="44" y="34"/>
                    <a:pt x="43" y="34"/>
                    <a:pt x="43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4" y="56"/>
                    <a:pt x="8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4" y="56"/>
                    <a:pt x="88" y="52"/>
                    <a:pt x="88" y="48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8" y="1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ECB2C1F6-D018-E344-AA6D-2CD9FEA0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5" y="3670301"/>
              <a:ext cx="300038" cy="123825"/>
            </a:xfrm>
            <a:custGeom>
              <a:avLst/>
              <a:gdLst>
                <a:gd name="T0" fmla="*/ 80 w 80"/>
                <a:gd name="T1" fmla="*/ 1 h 33"/>
                <a:gd name="T2" fmla="*/ 76 w 80"/>
                <a:gd name="T3" fmla="*/ 0 h 33"/>
                <a:gd name="T4" fmla="*/ 4 w 80"/>
                <a:gd name="T5" fmla="*/ 0 h 33"/>
                <a:gd name="T6" fmla="*/ 0 w 80"/>
                <a:gd name="T7" fmla="*/ 1 h 33"/>
                <a:gd name="T8" fmla="*/ 40 w 80"/>
                <a:gd name="T9" fmla="*/ 33 h 33"/>
                <a:gd name="T10" fmla="*/ 80 w 80"/>
                <a:gd name="T1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33">
                  <a:moveTo>
                    <a:pt x="80" y="1"/>
                  </a:moveTo>
                  <a:cubicBezTo>
                    <a:pt x="79" y="0"/>
                    <a:pt x="77" y="0"/>
                    <a:pt x="7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40" y="33"/>
                    <a:pt x="40" y="33"/>
                    <a:pt x="40" y="33"/>
                  </a:cubicBezTo>
                  <a:lnTo>
                    <a:pt x="8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</p:grpSp>
      <p:sp>
        <p:nvSpPr>
          <p:cNvPr id="39" name="Freeform 27">
            <a:extLst>
              <a:ext uri="{FF2B5EF4-FFF2-40B4-BE49-F238E27FC236}">
                <a16:creationId xmlns:a16="http://schemas.microsoft.com/office/drawing/2014/main" id="{576D77B8-6AA0-334A-99C7-0016563B287C}"/>
              </a:ext>
            </a:extLst>
          </p:cNvPr>
          <p:cNvSpPr>
            <a:spLocks/>
          </p:cNvSpPr>
          <p:nvPr/>
        </p:nvSpPr>
        <p:spPr bwMode="auto">
          <a:xfrm>
            <a:off x="4106454" y="3324897"/>
            <a:ext cx="282004" cy="280691"/>
          </a:xfrm>
          <a:custGeom>
            <a:avLst/>
            <a:gdLst>
              <a:gd name="T0" fmla="*/ 88 w 91"/>
              <a:gd name="T1" fmla="*/ 66 h 90"/>
              <a:gd name="T2" fmla="*/ 78 w 91"/>
              <a:gd name="T3" fmla="*/ 56 h 90"/>
              <a:gd name="T4" fmla="*/ 71 w 91"/>
              <a:gd name="T5" fmla="*/ 53 h 90"/>
              <a:gd name="T6" fmla="*/ 64 w 91"/>
              <a:gd name="T7" fmla="*/ 56 h 90"/>
              <a:gd name="T8" fmla="*/ 61 w 91"/>
              <a:gd name="T9" fmla="*/ 59 h 90"/>
              <a:gd name="T10" fmla="*/ 32 w 91"/>
              <a:gd name="T11" fmla="*/ 30 h 90"/>
              <a:gd name="T12" fmla="*/ 35 w 91"/>
              <a:gd name="T13" fmla="*/ 27 h 90"/>
              <a:gd name="T14" fmla="*/ 35 w 91"/>
              <a:gd name="T15" fmla="*/ 13 h 90"/>
              <a:gd name="T16" fmla="*/ 25 w 91"/>
              <a:gd name="T17" fmla="*/ 3 h 90"/>
              <a:gd name="T18" fmla="*/ 18 w 91"/>
              <a:gd name="T19" fmla="*/ 0 h 90"/>
              <a:gd name="T20" fmla="*/ 11 w 91"/>
              <a:gd name="T21" fmla="*/ 3 h 90"/>
              <a:gd name="T22" fmla="*/ 5 w 91"/>
              <a:gd name="T23" fmla="*/ 8 h 90"/>
              <a:gd name="T24" fmla="*/ 3 w 91"/>
              <a:gd name="T25" fmla="*/ 27 h 90"/>
              <a:gd name="T26" fmla="*/ 64 w 91"/>
              <a:gd name="T27" fmla="*/ 88 h 90"/>
              <a:gd name="T28" fmla="*/ 72 w 91"/>
              <a:gd name="T29" fmla="*/ 90 h 90"/>
              <a:gd name="T30" fmla="*/ 83 w 91"/>
              <a:gd name="T31" fmla="*/ 86 h 90"/>
              <a:gd name="T32" fmla="*/ 88 w 91"/>
              <a:gd name="T33" fmla="*/ 80 h 90"/>
              <a:gd name="T34" fmla="*/ 91 w 91"/>
              <a:gd name="T35" fmla="*/ 73 h 90"/>
              <a:gd name="T36" fmla="*/ 88 w 91"/>
              <a:gd name="T37" fmla="*/ 6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" h="90">
                <a:moveTo>
                  <a:pt x="88" y="66"/>
                </a:moveTo>
                <a:cubicBezTo>
                  <a:pt x="78" y="56"/>
                  <a:pt x="78" y="56"/>
                  <a:pt x="78" y="56"/>
                </a:cubicBezTo>
                <a:cubicBezTo>
                  <a:pt x="76" y="54"/>
                  <a:pt x="74" y="53"/>
                  <a:pt x="71" y="53"/>
                </a:cubicBezTo>
                <a:cubicBezTo>
                  <a:pt x="68" y="53"/>
                  <a:pt x="66" y="54"/>
                  <a:pt x="64" y="56"/>
                </a:cubicBezTo>
                <a:cubicBezTo>
                  <a:pt x="61" y="59"/>
                  <a:pt x="61" y="59"/>
                  <a:pt x="61" y="59"/>
                </a:cubicBezTo>
                <a:cubicBezTo>
                  <a:pt x="51" y="50"/>
                  <a:pt x="41" y="40"/>
                  <a:pt x="32" y="30"/>
                </a:cubicBezTo>
                <a:cubicBezTo>
                  <a:pt x="35" y="27"/>
                  <a:pt x="35" y="27"/>
                  <a:pt x="35" y="27"/>
                </a:cubicBezTo>
                <a:cubicBezTo>
                  <a:pt x="39" y="23"/>
                  <a:pt x="39" y="17"/>
                  <a:pt x="35" y="13"/>
                </a:cubicBezTo>
                <a:cubicBezTo>
                  <a:pt x="25" y="3"/>
                  <a:pt x="25" y="3"/>
                  <a:pt x="25" y="3"/>
                </a:cubicBezTo>
                <a:cubicBezTo>
                  <a:pt x="23" y="1"/>
                  <a:pt x="21" y="0"/>
                  <a:pt x="18" y="0"/>
                </a:cubicBezTo>
                <a:cubicBezTo>
                  <a:pt x="15" y="0"/>
                  <a:pt x="13" y="1"/>
                  <a:pt x="11" y="3"/>
                </a:cubicBezTo>
                <a:cubicBezTo>
                  <a:pt x="5" y="8"/>
                  <a:pt x="5" y="8"/>
                  <a:pt x="5" y="8"/>
                </a:cubicBezTo>
                <a:cubicBezTo>
                  <a:pt x="0" y="13"/>
                  <a:pt x="0" y="21"/>
                  <a:pt x="3" y="27"/>
                </a:cubicBezTo>
                <a:cubicBezTo>
                  <a:pt x="19" y="51"/>
                  <a:pt x="40" y="72"/>
                  <a:pt x="64" y="88"/>
                </a:cubicBezTo>
                <a:cubicBezTo>
                  <a:pt x="66" y="89"/>
                  <a:pt x="69" y="90"/>
                  <a:pt x="72" y="90"/>
                </a:cubicBezTo>
                <a:cubicBezTo>
                  <a:pt x="76" y="90"/>
                  <a:pt x="80" y="88"/>
                  <a:pt x="83" y="86"/>
                </a:cubicBezTo>
                <a:cubicBezTo>
                  <a:pt x="88" y="80"/>
                  <a:pt x="88" y="80"/>
                  <a:pt x="88" y="80"/>
                </a:cubicBezTo>
                <a:cubicBezTo>
                  <a:pt x="90" y="78"/>
                  <a:pt x="91" y="76"/>
                  <a:pt x="91" y="73"/>
                </a:cubicBezTo>
                <a:cubicBezTo>
                  <a:pt x="91" y="70"/>
                  <a:pt x="90" y="68"/>
                  <a:pt x="88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 b="0" i="0" dirty="0">
              <a:latin typeface="Helvetica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BCCAC2-8B4A-5240-B469-5B2B7C2A0CA0}"/>
              </a:ext>
            </a:extLst>
          </p:cNvPr>
          <p:cNvGrpSpPr/>
          <p:nvPr/>
        </p:nvGrpSpPr>
        <p:grpSpPr>
          <a:xfrm>
            <a:off x="10124365" y="3315716"/>
            <a:ext cx="299054" cy="299055"/>
            <a:chOff x="3390900" y="1803400"/>
            <a:chExt cx="361950" cy="361951"/>
          </a:xfrm>
          <a:solidFill>
            <a:schemeClr val="bg1"/>
          </a:solidFill>
        </p:grpSpPr>
        <p:sp>
          <p:nvSpPr>
            <p:cNvPr id="41" name="Freeform 79">
              <a:extLst>
                <a:ext uri="{FF2B5EF4-FFF2-40B4-BE49-F238E27FC236}">
                  <a16:creationId xmlns:a16="http://schemas.microsoft.com/office/drawing/2014/main" id="{A63FD517-1B3D-9740-8BD5-28DEDD25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1992313"/>
              <a:ext cx="120650" cy="74613"/>
            </a:xfrm>
            <a:custGeom>
              <a:avLst/>
              <a:gdLst>
                <a:gd name="T0" fmla="*/ 28 w 32"/>
                <a:gd name="T1" fmla="*/ 20 h 20"/>
                <a:gd name="T2" fmla="*/ 32 w 32"/>
                <a:gd name="T3" fmla="*/ 0 h 20"/>
                <a:gd name="T4" fmla="*/ 0 w 32"/>
                <a:gd name="T5" fmla="*/ 0 h 20"/>
                <a:gd name="T6" fmla="*/ 4 w 32"/>
                <a:gd name="T7" fmla="*/ 20 h 20"/>
                <a:gd name="T8" fmla="*/ 28 w 32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28" y="20"/>
                  </a:moveTo>
                  <a:cubicBezTo>
                    <a:pt x="30" y="13"/>
                    <a:pt x="31" y="7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2" y="13"/>
                    <a:pt x="4" y="20"/>
                  </a:cubicBez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44" name="Freeform 80">
              <a:extLst>
                <a:ext uri="{FF2B5EF4-FFF2-40B4-BE49-F238E27FC236}">
                  <a16:creationId xmlns:a16="http://schemas.microsoft.com/office/drawing/2014/main" id="{32838827-B3A0-2B46-B121-74DE6DCE9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1901825"/>
              <a:ext cx="120650" cy="74613"/>
            </a:xfrm>
            <a:custGeom>
              <a:avLst/>
              <a:gdLst>
                <a:gd name="T0" fmla="*/ 29 w 32"/>
                <a:gd name="T1" fmla="*/ 0 h 20"/>
                <a:gd name="T2" fmla="*/ 3 w 32"/>
                <a:gd name="T3" fmla="*/ 0 h 20"/>
                <a:gd name="T4" fmla="*/ 0 w 32"/>
                <a:gd name="T5" fmla="*/ 20 h 20"/>
                <a:gd name="T6" fmla="*/ 32 w 32"/>
                <a:gd name="T7" fmla="*/ 20 h 20"/>
                <a:gd name="T8" fmla="*/ 29 w 3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2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3"/>
                    <a:pt x="3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FF036857-1B1A-4B48-BB8E-D7B9BD6A6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2081213"/>
              <a:ext cx="82550" cy="79375"/>
            </a:xfrm>
            <a:custGeom>
              <a:avLst/>
              <a:gdLst>
                <a:gd name="T0" fmla="*/ 0 w 22"/>
                <a:gd name="T1" fmla="*/ 0 h 21"/>
                <a:gd name="T2" fmla="*/ 11 w 22"/>
                <a:gd name="T3" fmla="*/ 21 h 21"/>
                <a:gd name="T4" fmla="*/ 22 w 22"/>
                <a:gd name="T5" fmla="*/ 0 h 21"/>
                <a:gd name="T6" fmla="*/ 0 w 2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0"/>
                  </a:moveTo>
                  <a:cubicBezTo>
                    <a:pt x="3" y="7"/>
                    <a:pt x="6" y="14"/>
                    <a:pt x="11" y="21"/>
                  </a:cubicBezTo>
                  <a:cubicBezTo>
                    <a:pt x="16" y="14"/>
                    <a:pt x="19" y="7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46" name="Freeform 82">
              <a:extLst>
                <a:ext uri="{FF2B5EF4-FFF2-40B4-BE49-F238E27FC236}">
                  <a16:creationId xmlns:a16="http://schemas.microsoft.com/office/drawing/2014/main" id="{92A685B9-37EA-0744-9074-DF5DA3B2A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425" y="1806575"/>
              <a:ext cx="88900" cy="79375"/>
            </a:xfrm>
            <a:custGeom>
              <a:avLst/>
              <a:gdLst>
                <a:gd name="T0" fmla="*/ 24 w 24"/>
                <a:gd name="T1" fmla="*/ 21 h 21"/>
                <a:gd name="T2" fmla="*/ 12 w 24"/>
                <a:gd name="T3" fmla="*/ 0 h 21"/>
                <a:gd name="T4" fmla="*/ 0 w 24"/>
                <a:gd name="T5" fmla="*/ 21 h 21"/>
                <a:gd name="T6" fmla="*/ 24 w 24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1">
                  <a:moveTo>
                    <a:pt x="24" y="21"/>
                  </a:moveTo>
                  <a:cubicBezTo>
                    <a:pt x="21" y="13"/>
                    <a:pt x="17" y="6"/>
                    <a:pt x="12" y="0"/>
                  </a:cubicBezTo>
                  <a:cubicBezTo>
                    <a:pt x="7" y="6"/>
                    <a:pt x="3" y="13"/>
                    <a:pt x="0" y="21"/>
                  </a:cubicBezTo>
                  <a:lnTo>
                    <a:pt x="2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47" name="Freeform 83">
              <a:extLst>
                <a:ext uri="{FF2B5EF4-FFF2-40B4-BE49-F238E27FC236}">
                  <a16:creationId xmlns:a16="http://schemas.microsoft.com/office/drawing/2014/main" id="{D947C624-D9A8-B642-8FBD-9A77D9932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925" y="1803400"/>
              <a:ext cx="131763" cy="82550"/>
            </a:xfrm>
            <a:custGeom>
              <a:avLst/>
              <a:gdLst>
                <a:gd name="T0" fmla="*/ 35 w 35"/>
                <a:gd name="T1" fmla="*/ 22 h 22"/>
                <a:gd name="T2" fmla="*/ 0 w 35"/>
                <a:gd name="T3" fmla="*/ 0 h 22"/>
                <a:gd name="T4" fmla="*/ 11 w 35"/>
                <a:gd name="T5" fmla="*/ 22 h 22"/>
                <a:gd name="T6" fmla="*/ 35 w 35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2">
                  <a:moveTo>
                    <a:pt x="35" y="22"/>
                  </a:moveTo>
                  <a:cubicBezTo>
                    <a:pt x="27" y="10"/>
                    <a:pt x="15" y="2"/>
                    <a:pt x="0" y="0"/>
                  </a:cubicBezTo>
                  <a:cubicBezTo>
                    <a:pt x="5" y="7"/>
                    <a:pt x="9" y="14"/>
                    <a:pt x="11" y="22"/>
                  </a:cubicBezTo>
                  <a:lnTo>
                    <a:pt x="3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48" name="Freeform 84">
              <a:extLst>
                <a:ext uri="{FF2B5EF4-FFF2-40B4-BE49-F238E27FC236}">
                  <a16:creationId xmlns:a16="http://schemas.microsoft.com/office/drawing/2014/main" id="{24CEF030-BF6F-6248-9610-54B9DB3A7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1901825"/>
              <a:ext cx="117475" cy="74613"/>
            </a:xfrm>
            <a:custGeom>
              <a:avLst/>
              <a:gdLst>
                <a:gd name="T0" fmla="*/ 31 w 31"/>
                <a:gd name="T1" fmla="*/ 0 h 20"/>
                <a:gd name="T2" fmla="*/ 5 w 31"/>
                <a:gd name="T3" fmla="*/ 0 h 20"/>
                <a:gd name="T4" fmla="*/ 0 w 31"/>
                <a:gd name="T5" fmla="*/ 20 h 20"/>
                <a:gd name="T6" fmla="*/ 28 w 31"/>
                <a:gd name="T7" fmla="*/ 20 h 20"/>
                <a:gd name="T8" fmla="*/ 31 w 3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13"/>
                    <a:pt x="29" y="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49" name="Freeform 85">
              <a:extLst>
                <a:ext uri="{FF2B5EF4-FFF2-40B4-BE49-F238E27FC236}">
                  <a16:creationId xmlns:a16="http://schemas.microsoft.com/office/drawing/2014/main" id="{D42EA13A-B841-1A4C-B009-78B44AE02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1803400"/>
              <a:ext cx="134938" cy="82550"/>
            </a:xfrm>
            <a:custGeom>
              <a:avLst/>
              <a:gdLst>
                <a:gd name="T0" fmla="*/ 36 w 36"/>
                <a:gd name="T1" fmla="*/ 0 h 22"/>
                <a:gd name="T2" fmla="*/ 0 w 36"/>
                <a:gd name="T3" fmla="*/ 22 h 22"/>
                <a:gd name="T4" fmla="*/ 25 w 36"/>
                <a:gd name="T5" fmla="*/ 22 h 22"/>
                <a:gd name="T6" fmla="*/ 36 w 3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2">
                  <a:moveTo>
                    <a:pt x="36" y="0"/>
                  </a:moveTo>
                  <a:cubicBezTo>
                    <a:pt x="21" y="2"/>
                    <a:pt x="8" y="10"/>
                    <a:pt x="0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14"/>
                    <a:pt x="31" y="7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50" name="Freeform 86">
              <a:extLst>
                <a:ext uri="{FF2B5EF4-FFF2-40B4-BE49-F238E27FC236}">
                  <a16:creationId xmlns:a16="http://schemas.microsoft.com/office/drawing/2014/main" id="{A00A8607-1633-1B43-8B48-2FCD26CCF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1992313"/>
              <a:ext cx="120650" cy="74613"/>
            </a:xfrm>
            <a:custGeom>
              <a:avLst/>
              <a:gdLst>
                <a:gd name="T0" fmla="*/ 0 w 32"/>
                <a:gd name="T1" fmla="*/ 20 h 20"/>
                <a:gd name="T2" fmla="*/ 27 w 32"/>
                <a:gd name="T3" fmla="*/ 20 h 20"/>
                <a:gd name="T4" fmla="*/ 32 w 32"/>
                <a:gd name="T5" fmla="*/ 0 h 20"/>
                <a:gd name="T6" fmla="*/ 4 w 32"/>
                <a:gd name="T7" fmla="*/ 0 h 20"/>
                <a:gd name="T8" fmla="*/ 0 w 32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0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30" y="14"/>
                    <a:pt x="32" y="7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2" y="13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51" name="Freeform 87">
              <a:extLst>
                <a:ext uri="{FF2B5EF4-FFF2-40B4-BE49-F238E27FC236}">
                  <a16:creationId xmlns:a16="http://schemas.microsoft.com/office/drawing/2014/main" id="{D90F6AD0-5797-6541-AF10-4D0E56B91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5" y="1901825"/>
              <a:ext cx="117475" cy="74613"/>
            </a:xfrm>
            <a:custGeom>
              <a:avLst/>
              <a:gdLst>
                <a:gd name="T0" fmla="*/ 3 w 31"/>
                <a:gd name="T1" fmla="*/ 20 h 20"/>
                <a:gd name="T2" fmla="*/ 31 w 31"/>
                <a:gd name="T3" fmla="*/ 20 h 20"/>
                <a:gd name="T4" fmla="*/ 26 w 31"/>
                <a:gd name="T5" fmla="*/ 0 h 20"/>
                <a:gd name="T6" fmla="*/ 0 w 31"/>
                <a:gd name="T7" fmla="*/ 0 h 20"/>
                <a:gd name="T8" fmla="*/ 3 w 3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1" y="13"/>
                    <a:pt x="29" y="6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6"/>
                    <a:pt x="3" y="13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52" name="Freeform 88">
              <a:extLst>
                <a:ext uri="{FF2B5EF4-FFF2-40B4-BE49-F238E27FC236}">
                  <a16:creationId xmlns:a16="http://schemas.microsoft.com/office/drawing/2014/main" id="{C05C1C6B-4595-F04A-960F-0DA6811B0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1992313"/>
              <a:ext cx="120650" cy="74613"/>
            </a:xfrm>
            <a:custGeom>
              <a:avLst/>
              <a:gdLst>
                <a:gd name="T0" fmla="*/ 28 w 32"/>
                <a:gd name="T1" fmla="*/ 0 h 20"/>
                <a:gd name="T2" fmla="*/ 0 w 32"/>
                <a:gd name="T3" fmla="*/ 0 h 20"/>
                <a:gd name="T4" fmla="*/ 6 w 32"/>
                <a:gd name="T5" fmla="*/ 20 h 20"/>
                <a:gd name="T6" fmla="*/ 32 w 32"/>
                <a:gd name="T7" fmla="*/ 20 h 20"/>
                <a:gd name="T8" fmla="*/ 28 w 3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2" y="14"/>
                    <a:pt x="6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0" y="13"/>
                    <a:pt x="28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53" name="Freeform 89">
              <a:extLst>
                <a:ext uri="{FF2B5EF4-FFF2-40B4-BE49-F238E27FC236}">
                  <a16:creationId xmlns:a16="http://schemas.microsoft.com/office/drawing/2014/main" id="{DB775E41-0FB7-1D4F-8010-AE33DE6D9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2081213"/>
              <a:ext cx="136525" cy="84138"/>
            </a:xfrm>
            <a:custGeom>
              <a:avLst/>
              <a:gdLst>
                <a:gd name="T0" fmla="*/ 0 w 36"/>
                <a:gd name="T1" fmla="*/ 0 h 22"/>
                <a:gd name="T2" fmla="*/ 36 w 36"/>
                <a:gd name="T3" fmla="*/ 22 h 22"/>
                <a:gd name="T4" fmla="*/ 25 w 36"/>
                <a:gd name="T5" fmla="*/ 0 h 22"/>
                <a:gd name="T6" fmla="*/ 0 w 3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2">
                  <a:moveTo>
                    <a:pt x="0" y="0"/>
                  </a:moveTo>
                  <a:cubicBezTo>
                    <a:pt x="8" y="12"/>
                    <a:pt x="21" y="21"/>
                    <a:pt x="36" y="22"/>
                  </a:cubicBezTo>
                  <a:cubicBezTo>
                    <a:pt x="31" y="15"/>
                    <a:pt x="28" y="8"/>
                    <a:pt x="2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54" name="Freeform 90">
              <a:extLst>
                <a:ext uri="{FF2B5EF4-FFF2-40B4-BE49-F238E27FC236}">
                  <a16:creationId xmlns:a16="http://schemas.microsoft.com/office/drawing/2014/main" id="{FC6628C3-1AC1-9046-8198-9279F91ED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163" y="2081213"/>
              <a:ext cx="136525" cy="84138"/>
            </a:xfrm>
            <a:custGeom>
              <a:avLst/>
              <a:gdLst>
                <a:gd name="T0" fmla="*/ 0 w 36"/>
                <a:gd name="T1" fmla="*/ 22 h 22"/>
                <a:gd name="T2" fmla="*/ 36 w 36"/>
                <a:gd name="T3" fmla="*/ 0 h 22"/>
                <a:gd name="T4" fmla="*/ 11 w 36"/>
                <a:gd name="T5" fmla="*/ 0 h 22"/>
                <a:gd name="T6" fmla="*/ 0 w 36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2">
                  <a:moveTo>
                    <a:pt x="0" y="22"/>
                  </a:moveTo>
                  <a:cubicBezTo>
                    <a:pt x="15" y="21"/>
                    <a:pt x="28" y="12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8"/>
                    <a:pt x="5" y="15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AAFFE3F-3757-A248-87C7-0EE71570564E}"/>
              </a:ext>
            </a:extLst>
          </p:cNvPr>
          <p:cNvCxnSpPr/>
          <p:nvPr/>
        </p:nvCxnSpPr>
        <p:spPr>
          <a:xfrm>
            <a:off x="5461039" y="3334980"/>
            <a:ext cx="0" cy="2736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D2BCFA7-2CE2-BA4C-8AD9-B973240736B3}"/>
              </a:ext>
            </a:extLst>
          </p:cNvPr>
          <p:cNvSpPr txBox="1"/>
          <p:nvPr/>
        </p:nvSpPr>
        <p:spPr>
          <a:xfrm>
            <a:off x="4142516" y="1436829"/>
            <a:ext cx="7698944" cy="10116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sz="7198" b="0" i="0" dirty="0">
                <a:solidFill>
                  <a:schemeClr val="bg1"/>
                </a:solidFill>
                <a:latin typeface="Helvetica" pitchFamily="2" charset="0"/>
              </a:rPr>
              <a:t>CONTACT US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4B06194-2D8E-3045-AEF6-1ABCEB482C06}"/>
              </a:ext>
            </a:extLst>
          </p:cNvPr>
          <p:cNvCxnSpPr>
            <a:cxnSpLocks/>
          </p:cNvCxnSpPr>
          <p:nvPr/>
        </p:nvCxnSpPr>
        <p:spPr>
          <a:xfrm>
            <a:off x="4196624" y="2520437"/>
            <a:ext cx="46301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125">
            <a:extLst>
              <a:ext uri="{FF2B5EF4-FFF2-40B4-BE49-F238E27FC236}">
                <a16:creationId xmlns:a16="http://schemas.microsoft.com/office/drawing/2014/main" id="{5E475F36-8B54-0F4C-9FA2-D1F996BE7D8F}"/>
              </a:ext>
            </a:extLst>
          </p:cNvPr>
          <p:cNvSpPr/>
          <p:nvPr/>
        </p:nvSpPr>
        <p:spPr>
          <a:xfrm rot="10800000" flipV="1">
            <a:off x="1588" y="894"/>
            <a:ext cx="3110690" cy="1858591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b="0" i="0" dirty="0">
              <a:latin typeface="Helvetica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1EEFBBC-3290-CC41-B5FE-FC1B810BB6EC}"/>
              </a:ext>
            </a:extLst>
          </p:cNvPr>
          <p:cNvSpPr txBox="1"/>
          <p:nvPr/>
        </p:nvSpPr>
        <p:spPr>
          <a:xfrm>
            <a:off x="3521455" y="3783350"/>
            <a:ext cx="1867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chemeClr val="bg1"/>
                </a:solidFill>
                <a:latin typeface="Helvetica" pitchFamily="2" charset="0"/>
              </a:rPr>
              <a:t>+1 (917) 905 6267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759DD5C-7367-7643-88BD-178D80CB0DD4}"/>
              </a:ext>
            </a:extLst>
          </p:cNvPr>
          <p:cNvCxnSpPr/>
          <p:nvPr/>
        </p:nvCxnSpPr>
        <p:spPr>
          <a:xfrm>
            <a:off x="8686024" y="3334980"/>
            <a:ext cx="0" cy="2736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2742E4C-968A-7F45-86A7-FF87A735ACEE}"/>
              </a:ext>
            </a:extLst>
          </p:cNvPr>
          <p:cNvSpPr txBox="1"/>
          <p:nvPr/>
        </p:nvSpPr>
        <p:spPr>
          <a:xfrm>
            <a:off x="5848654" y="3793714"/>
            <a:ext cx="2957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err="1">
                <a:solidFill>
                  <a:schemeClr val="bg1"/>
                </a:solidFill>
                <a:latin typeface="Helvetica" pitchFamily="2" charset="0"/>
              </a:rPr>
              <a:t>info@woodstoneresearch.com</a:t>
            </a:r>
            <a:endParaRPr lang="en-US" sz="1600" b="0" i="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21A2E8-A1D8-884A-9066-B2944F37D022}"/>
              </a:ext>
            </a:extLst>
          </p:cNvPr>
          <p:cNvSpPr txBox="1"/>
          <p:nvPr/>
        </p:nvSpPr>
        <p:spPr>
          <a:xfrm>
            <a:off x="8933300" y="3795925"/>
            <a:ext cx="2908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err="1">
                <a:solidFill>
                  <a:schemeClr val="bg1"/>
                </a:solidFill>
                <a:latin typeface="Helvetica" pitchFamily="2" charset="0"/>
              </a:rPr>
              <a:t>www.woodstoneresearch.com</a:t>
            </a:r>
            <a:endParaRPr lang="en-US" sz="1600" b="0" i="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FE1E4DD3-C91A-B44B-8560-3A00C66928F4}"/>
              </a:ext>
            </a:extLst>
          </p:cNvPr>
          <p:cNvSpPr/>
          <p:nvPr userDrawn="1"/>
        </p:nvSpPr>
        <p:spPr>
          <a:xfrm rot="10800000">
            <a:off x="-244018" y="2942949"/>
            <a:ext cx="4224565" cy="3942482"/>
          </a:xfrm>
          <a:custGeom>
            <a:avLst/>
            <a:gdLst>
              <a:gd name="connsiteX0" fmla="*/ 3901562 w 4224565"/>
              <a:gd name="connsiteY0" fmla="*/ 3207372 h 3942482"/>
              <a:gd name="connsiteX1" fmla="*/ 720016 w 4224565"/>
              <a:gd name="connsiteY1" fmla="*/ 121268 h 3942482"/>
              <a:gd name="connsiteX2" fmla="*/ 714319 w 4224565"/>
              <a:gd name="connsiteY2" fmla="*/ 0 h 3942482"/>
              <a:gd name="connsiteX3" fmla="*/ 4224565 w 4224565"/>
              <a:gd name="connsiteY3" fmla="*/ 0 h 3942482"/>
              <a:gd name="connsiteX4" fmla="*/ 4224565 w 4224565"/>
              <a:gd name="connsiteY4" fmla="*/ 3189023 h 3942482"/>
              <a:gd name="connsiteX5" fmla="*/ 4086557 w 4224565"/>
              <a:gd name="connsiteY5" fmla="*/ 3201717 h 3942482"/>
              <a:gd name="connsiteX6" fmla="*/ 3901562 w 4224565"/>
              <a:gd name="connsiteY6" fmla="*/ 3207372 h 3942482"/>
              <a:gd name="connsiteX7" fmla="*/ 3837348 w 4224565"/>
              <a:gd name="connsiteY7" fmla="*/ 3942482 h 3942482"/>
              <a:gd name="connsiteX8" fmla="*/ 600 w 4224565"/>
              <a:gd name="connsiteY8" fmla="*/ 25509 h 3942482"/>
              <a:gd name="connsiteX9" fmla="*/ 0 w 4224565"/>
              <a:gd name="connsiteY9" fmla="*/ 0 h 3942482"/>
              <a:gd name="connsiteX10" fmla="*/ 381049 w 4224565"/>
              <a:gd name="connsiteY10" fmla="*/ 0 h 3942482"/>
              <a:gd name="connsiteX11" fmla="*/ 393149 w 4224565"/>
              <a:gd name="connsiteY11" fmla="*/ 171035 h 3942482"/>
              <a:gd name="connsiteX12" fmla="*/ 3854359 w 4224565"/>
              <a:gd name="connsiteY12" fmla="*/ 3528413 h 3942482"/>
              <a:gd name="connsiteX13" fmla="*/ 4055616 w 4224565"/>
              <a:gd name="connsiteY13" fmla="*/ 3522261 h 3942482"/>
              <a:gd name="connsiteX14" fmla="*/ 4224565 w 4224565"/>
              <a:gd name="connsiteY14" fmla="*/ 3506721 h 3942482"/>
              <a:gd name="connsiteX15" fmla="*/ 4224565 w 4224565"/>
              <a:gd name="connsiteY15" fmla="*/ 3920513 h 3942482"/>
              <a:gd name="connsiteX16" fmla="*/ 4059578 w 4224565"/>
              <a:gd name="connsiteY16" fmla="*/ 3935688 h 3942482"/>
              <a:gd name="connsiteX17" fmla="*/ 3837348 w 4224565"/>
              <a:gd name="connsiteY17" fmla="*/ 3942482 h 394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24565" h="3942482">
                <a:moveTo>
                  <a:pt x="3901562" y="3207372"/>
                </a:moveTo>
                <a:cubicBezTo>
                  <a:pt x="2245714" y="3207372"/>
                  <a:pt x="883789" y="1854687"/>
                  <a:pt x="720016" y="121268"/>
                </a:cubicBezTo>
                <a:lnTo>
                  <a:pt x="714319" y="0"/>
                </a:lnTo>
                <a:lnTo>
                  <a:pt x="4224565" y="0"/>
                </a:lnTo>
                <a:lnTo>
                  <a:pt x="4224565" y="3189023"/>
                </a:lnTo>
                <a:lnTo>
                  <a:pt x="4086557" y="3201717"/>
                </a:lnTo>
                <a:cubicBezTo>
                  <a:pt x="4025337" y="3205470"/>
                  <a:pt x="3963656" y="3207372"/>
                  <a:pt x="3901562" y="3207372"/>
                </a:cubicBezTo>
                <a:close/>
                <a:moveTo>
                  <a:pt x="3837348" y="3942482"/>
                </a:moveTo>
                <a:cubicBezTo>
                  <a:pt x="1781914" y="3942482"/>
                  <a:pt x="103494" y="2207399"/>
                  <a:pt x="600" y="25509"/>
                </a:cubicBezTo>
                <a:lnTo>
                  <a:pt x="0" y="0"/>
                </a:lnTo>
                <a:lnTo>
                  <a:pt x="381049" y="0"/>
                </a:lnTo>
                <a:lnTo>
                  <a:pt x="393149" y="171035"/>
                </a:lnTo>
                <a:cubicBezTo>
                  <a:pt x="571317" y="2056824"/>
                  <a:pt x="2052958" y="3528413"/>
                  <a:pt x="3854359" y="3528413"/>
                </a:cubicBezTo>
                <a:cubicBezTo>
                  <a:pt x="3921912" y="3528413"/>
                  <a:pt x="3989014" y="3526344"/>
                  <a:pt x="4055616" y="3522261"/>
                </a:cubicBezTo>
                <a:lnTo>
                  <a:pt x="4224565" y="3506721"/>
                </a:lnTo>
                <a:lnTo>
                  <a:pt x="4224565" y="3920513"/>
                </a:lnTo>
                <a:lnTo>
                  <a:pt x="4059578" y="3935688"/>
                </a:lnTo>
                <a:cubicBezTo>
                  <a:pt x="3986036" y="3940197"/>
                  <a:pt x="3911940" y="3942482"/>
                  <a:pt x="3837348" y="3942482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599" b="0" i="0" dirty="0">
              <a:latin typeface="Helvetica" pitchFamily="2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D05E598-D227-F54F-9D70-2F3E57AED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75" t="17459" r="495" b="3647"/>
          <a:stretch/>
        </p:blipFill>
        <p:spPr>
          <a:xfrm>
            <a:off x="1353284" y="2791"/>
            <a:ext cx="10837129" cy="6475024"/>
          </a:xfrm>
          <a:custGeom>
            <a:avLst/>
            <a:gdLst>
              <a:gd name="connsiteX0" fmla="*/ 13028 w 10839952"/>
              <a:gd name="connsiteY0" fmla="*/ 0 h 6476710"/>
              <a:gd name="connsiteX1" fmla="*/ 10839952 w 10839952"/>
              <a:gd name="connsiteY1" fmla="*/ 0 h 6476710"/>
              <a:gd name="connsiteX2" fmla="*/ 10839952 w 10839952"/>
              <a:gd name="connsiteY2" fmla="*/ 4207453 h 6476710"/>
              <a:gd name="connsiteX3" fmla="*/ 10799970 w 10839952"/>
              <a:gd name="connsiteY3" fmla="*/ 4258332 h 6476710"/>
              <a:gd name="connsiteX4" fmla="*/ 6096000 w 10839952"/>
              <a:gd name="connsiteY4" fmla="*/ 6476710 h 6476710"/>
              <a:gd name="connsiteX5" fmla="*/ 0 w 10839952"/>
              <a:gd name="connsiteY5" fmla="*/ 380710 h 6476710"/>
              <a:gd name="connsiteX6" fmla="*/ 7932 w 10839952"/>
              <a:gd name="connsiteY6" fmla="*/ 67011 h 6476710"/>
              <a:gd name="connsiteX7" fmla="*/ 13028 w 10839952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2" h="6476710">
                <a:moveTo>
                  <a:pt x="13028" y="0"/>
                </a:moveTo>
                <a:lnTo>
                  <a:pt x="10839952" y="0"/>
                </a:lnTo>
                <a:lnTo>
                  <a:pt x="10839952" y="4207453"/>
                </a:lnTo>
                <a:lnTo>
                  <a:pt x="10799970" y="4258332"/>
                </a:lnTo>
                <a:cubicBezTo>
                  <a:pt x="9681874" y="5613152"/>
                  <a:pt x="7989784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4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</p:spPr>
      </p:pic>
      <p:sp>
        <p:nvSpPr>
          <p:cNvPr id="66" name="Freeform: Shape 59">
            <a:extLst>
              <a:ext uri="{FF2B5EF4-FFF2-40B4-BE49-F238E27FC236}">
                <a16:creationId xmlns:a16="http://schemas.microsoft.com/office/drawing/2014/main" id="{4C878A24-A775-CF45-AB02-8071BFA446DC}"/>
              </a:ext>
            </a:extLst>
          </p:cNvPr>
          <p:cNvSpPr/>
          <p:nvPr userDrawn="1"/>
        </p:nvSpPr>
        <p:spPr>
          <a:xfrm>
            <a:off x="1353284" y="2791"/>
            <a:ext cx="10837130" cy="6475024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b="0" i="0" dirty="0">
              <a:latin typeface="Helvetica" pitchFamily="2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F93AA8E-E3A7-744B-9AD6-7C6F2349F07D}"/>
              </a:ext>
            </a:extLst>
          </p:cNvPr>
          <p:cNvGrpSpPr/>
          <p:nvPr userDrawn="1"/>
        </p:nvGrpSpPr>
        <p:grpSpPr>
          <a:xfrm>
            <a:off x="7074281" y="3372117"/>
            <a:ext cx="272822" cy="186254"/>
            <a:chOff x="4127500" y="3670301"/>
            <a:chExt cx="330200" cy="225425"/>
          </a:xfrm>
          <a:solidFill>
            <a:schemeClr val="bg1"/>
          </a:solidFill>
        </p:grpSpPr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776C7065-B249-054B-ABA2-551D9746C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684588"/>
              <a:ext cx="330200" cy="211138"/>
            </a:xfrm>
            <a:custGeom>
              <a:avLst/>
              <a:gdLst>
                <a:gd name="T0" fmla="*/ 87 w 88"/>
                <a:gd name="T1" fmla="*/ 0 h 56"/>
                <a:gd name="T2" fmla="*/ 45 w 88"/>
                <a:gd name="T3" fmla="*/ 34 h 56"/>
                <a:gd name="T4" fmla="*/ 44 w 88"/>
                <a:gd name="T5" fmla="*/ 34 h 56"/>
                <a:gd name="T6" fmla="*/ 43 w 88"/>
                <a:gd name="T7" fmla="*/ 34 h 56"/>
                <a:gd name="T8" fmla="*/ 1 w 88"/>
                <a:gd name="T9" fmla="*/ 0 h 56"/>
                <a:gd name="T10" fmla="*/ 0 w 88"/>
                <a:gd name="T11" fmla="*/ 4 h 56"/>
                <a:gd name="T12" fmla="*/ 0 w 88"/>
                <a:gd name="T13" fmla="*/ 48 h 56"/>
                <a:gd name="T14" fmla="*/ 8 w 88"/>
                <a:gd name="T15" fmla="*/ 56 h 56"/>
                <a:gd name="T16" fmla="*/ 80 w 88"/>
                <a:gd name="T17" fmla="*/ 56 h 56"/>
                <a:gd name="T18" fmla="*/ 88 w 88"/>
                <a:gd name="T19" fmla="*/ 48 h 56"/>
                <a:gd name="T20" fmla="*/ 88 w 88"/>
                <a:gd name="T21" fmla="*/ 4 h 56"/>
                <a:gd name="T22" fmla="*/ 87 w 88"/>
                <a:gd name="T2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56">
                  <a:moveTo>
                    <a:pt x="87" y="0"/>
                  </a:move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4" y="34"/>
                    <a:pt x="44" y="34"/>
                  </a:cubicBezTo>
                  <a:cubicBezTo>
                    <a:pt x="44" y="34"/>
                    <a:pt x="43" y="34"/>
                    <a:pt x="43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4" y="56"/>
                    <a:pt x="8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4" y="56"/>
                    <a:pt x="88" y="52"/>
                    <a:pt x="88" y="48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8" y="1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9348050B-6DE3-0741-BEB7-87C9A4120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5" y="3670301"/>
              <a:ext cx="300038" cy="123825"/>
            </a:xfrm>
            <a:custGeom>
              <a:avLst/>
              <a:gdLst>
                <a:gd name="T0" fmla="*/ 80 w 80"/>
                <a:gd name="T1" fmla="*/ 1 h 33"/>
                <a:gd name="T2" fmla="*/ 76 w 80"/>
                <a:gd name="T3" fmla="*/ 0 h 33"/>
                <a:gd name="T4" fmla="*/ 4 w 80"/>
                <a:gd name="T5" fmla="*/ 0 h 33"/>
                <a:gd name="T6" fmla="*/ 0 w 80"/>
                <a:gd name="T7" fmla="*/ 1 h 33"/>
                <a:gd name="T8" fmla="*/ 40 w 80"/>
                <a:gd name="T9" fmla="*/ 33 h 33"/>
                <a:gd name="T10" fmla="*/ 80 w 80"/>
                <a:gd name="T1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33">
                  <a:moveTo>
                    <a:pt x="80" y="1"/>
                  </a:moveTo>
                  <a:cubicBezTo>
                    <a:pt x="79" y="0"/>
                    <a:pt x="77" y="0"/>
                    <a:pt x="7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40" y="33"/>
                    <a:pt x="40" y="33"/>
                    <a:pt x="40" y="33"/>
                  </a:cubicBezTo>
                  <a:lnTo>
                    <a:pt x="8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</p:grpSp>
      <p:sp>
        <p:nvSpPr>
          <p:cNvPr id="71" name="Freeform 27">
            <a:extLst>
              <a:ext uri="{FF2B5EF4-FFF2-40B4-BE49-F238E27FC236}">
                <a16:creationId xmlns:a16="http://schemas.microsoft.com/office/drawing/2014/main" id="{D8E9C190-32B6-6040-9F2E-A54FC018B958}"/>
              </a:ext>
            </a:extLst>
          </p:cNvPr>
          <p:cNvSpPr>
            <a:spLocks/>
          </p:cNvSpPr>
          <p:nvPr userDrawn="1"/>
        </p:nvSpPr>
        <p:spPr bwMode="auto">
          <a:xfrm>
            <a:off x="4106454" y="3324897"/>
            <a:ext cx="282004" cy="280691"/>
          </a:xfrm>
          <a:custGeom>
            <a:avLst/>
            <a:gdLst>
              <a:gd name="T0" fmla="*/ 88 w 91"/>
              <a:gd name="T1" fmla="*/ 66 h 90"/>
              <a:gd name="T2" fmla="*/ 78 w 91"/>
              <a:gd name="T3" fmla="*/ 56 h 90"/>
              <a:gd name="T4" fmla="*/ 71 w 91"/>
              <a:gd name="T5" fmla="*/ 53 h 90"/>
              <a:gd name="T6" fmla="*/ 64 w 91"/>
              <a:gd name="T7" fmla="*/ 56 h 90"/>
              <a:gd name="T8" fmla="*/ 61 w 91"/>
              <a:gd name="T9" fmla="*/ 59 h 90"/>
              <a:gd name="T10" fmla="*/ 32 w 91"/>
              <a:gd name="T11" fmla="*/ 30 h 90"/>
              <a:gd name="T12" fmla="*/ 35 w 91"/>
              <a:gd name="T13" fmla="*/ 27 h 90"/>
              <a:gd name="T14" fmla="*/ 35 w 91"/>
              <a:gd name="T15" fmla="*/ 13 h 90"/>
              <a:gd name="T16" fmla="*/ 25 w 91"/>
              <a:gd name="T17" fmla="*/ 3 h 90"/>
              <a:gd name="T18" fmla="*/ 18 w 91"/>
              <a:gd name="T19" fmla="*/ 0 h 90"/>
              <a:gd name="T20" fmla="*/ 11 w 91"/>
              <a:gd name="T21" fmla="*/ 3 h 90"/>
              <a:gd name="T22" fmla="*/ 5 w 91"/>
              <a:gd name="T23" fmla="*/ 8 h 90"/>
              <a:gd name="T24" fmla="*/ 3 w 91"/>
              <a:gd name="T25" fmla="*/ 27 h 90"/>
              <a:gd name="T26" fmla="*/ 64 w 91"/>
              <a:gd name="T27" fmla="*/ 88 h 90"/>
              <a:gd name="T28" fmla="*/ 72 w 91"/>
              <a:gd name="T29" fmla="*/ 90 h 90"/>
              <a:gd name="T30" fmla="*/ 83 w 91"/>
              <a:gd name="T31" fmla="*/ 86 h 90"/>
              <a:gd name="T32" fmla="*/ 88 w 91"/>
              <a:gd name="T33" fmla="*/ 80 h 90"/>
              <a:gd name="T34" fmla="*/ 91 w 91"/>
              <a:gd name="T35" fmla="*/ 73 h 90"/>
              <a:gd name="T36" fmla="*/ 88 w 91"/>
              <a:gd name="T37" fmla="*/ 6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" h="90">
                <a:moveTo>
                  <a:pt x="88" y="66"/>
                </a:moveTo>
                <a:cubicBezTo>
                  <a:pt x="78" y="56"/>
                  <a:pt x="78" y="56"/>
                  <a:pt x="78" y="56"/>
                </a:cubicBezTo>
                <a:cubicBezTo>
                  <a:pt x="76" y="54"/>
                  <a:pt x="74" y="53"/>
                  <a:pt x="71" y="53"/>
                </a:cubicBezTo>
                <a:cubicBezTo>
                  <a:pt x="68" y="53"/>
                  <a:pt x="66" y="54"/>
                  <a:pt x="64" y="56"/>
                </a:cubicBezTo>
                <a:cubicBezTo>
                  <a:pt x="61" y="59"/>
                  <a:pt x="61" y="59"/>
                  <a:pt x="61" y="59"/>
                </a:cubicBezTo>
                <a:cubicBezTo>
                  <a:pt x="51" y="50"/>
                  <a:pt x="41" y="40"/>
                  <a:pt x="32" y="30"/>
                </a:cubicBezTo>
                <a:cubicBezTo>
                  <a:pt x="35" y="27"/>
                  <a:pt x="35" y="27"/>
                  <a:pt x="35" y="27"/>
                </a:cubicBezTo>
                <a:cubicBezTo>
                  <a:pt x="39" y="23"/>
                  <a:pt x="39" y="17"/>
                  <a:pt x="35" y="13"/>
                </a:cubicBezTo>
                <a:cubicBezTo>
                  <a:pt x="25" y="3"/>
                  <a:pt x="25" y="3"/>
                  <a:pt x="25" y="3"/>
                </a:cubicBezTo>
                <a:cubicBezTo>
                  <a:pt x="23" y="1"/>
                  <a:pt x="21" y="0"/>
                  <a:pt x="18" y="0"/>
                </a:cubicBezTo>
                <a:cubicBezTo>
                  <a:pt x="15" y="0"/>
                  <a:pt x="13" y="1"/>
                  <a:pt x="11" y="3"/>
                </a:cubicBezTo>
                <a:cubicBezTo>
                  <a:pt x="5" y="8"/>
                  <a:pt x="5" y="8"/>
                  <a:pt x="5" y="8"/>
                </a:cubicBezTo>
                <a:cubicBezTo>
                  <a:pt x="0" y="13"/>
                  <a:pt x="0" y="21"/>
                  <a:pt x="3" y="27"/>
                </a:cubicBezTo>
                <a:cubicBezTo>
                  <a:pt x="19" y="51"/>
                  <a:pt x="40" y="72"/>
                  <a:pt x="64" y="88"/>
                </a:cubicBezTo>
                <a:cubicBezTo>
                  <a:pt x="66" y="89"/>
                  <a:pt x="69" y="90"/>
                  <a:pt x="72" y="90"/>
                </a:cubicBezTo>
                <a:cubicBezTo>
                  <a:pt x="76" y="90"/>
                  <a:pt x="80" y="88"/>
                  <a:pt x="83" y="86"/>
                </a:cubicBezTo>
                <a:cubicBezTo>
                  <a:pt x="88" y="80"/>
                  <a:pt x="88" y="80"/>
                  <a:pt x="88" y="80"/>
                </a:cubicBezTo>
                <a:cubicBezTo>
                  <a:pt x="90" y="78"/>
                  <a:pt x="91" y="76"/>
                  <a:pt x="91" y="73"/>
                </a:cubicBezTo>
                <a:cubicBezTo>
                  <a:pt x="91" y="70"/>
                  <a:pt x="90" y="68"/>
                  <a:pt x="88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 b="0" i="0" dirty="0">
              <a:latin typeface="Helvetica" pitchFamily="2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FEF89A3-C18E-6141-8BDF-03CCA0713D5F}"/>
              </a:ext>
            </a:extLst>
          </p:cNvPr>
          <p:cNvGrpSpPr/>
          <p:nvPr userDrawn="1"/>
        </p:nvGrpSpPr>
        <p:grpSpPr>
          <a:xfrm>
            <a:off x="10124365" y="3315716"/>
            <a:ext cx="299054" cy="299055"/>
            <a:chOff x="3390900" y="1803400"/>
            <a:chExt cx="361950" cy="361951"/>
          </a:xfrm>
          <a:solidFill>
            <a:schemeClr val="bg1"/>
          </a:solidFill>
        </p:grpSpPr>
        <p:sp>
          <p:nvSpPr>
            <p:cNvPr id="73" name="Freeform 79">
              <a:extLst>
                <a:ext uri="{FF2B5EF4-FFF2-40B4-BE49-F238E27FC236}">
                  <a16:creationId xmlns:a16="http://schemas.microsoft.com/office/drawing/2014/main" id="{C32B8F8D-ACDA-D747-AD19-3BAECE083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1992313"/>
              <a:ext cx="120650" cy="74613"/>
            </a:xfrm>
            <a:custGeom>
              <a:avLst/>
              <a:gdLst>
                <a:gd name="T0" fmla="*/ 28 w 32"/>
                <a:gd name="T1" fmla="*/ 20 h 20"/>
                <a:gd name="T2" fmla="*/ 32 w 32"/>
                <a:gd name="T3" fmla="*/ 0 h 20"/>
                <a:gd name="T4" fmla="*/ 0 w 32"/>
                <a:gd name="T5" fmla="*/ 0 h 20"/>
                <a:gd name="T6" fmla="*/ 4 w 32"/>
                <a:gd name="T7" fmla="*/ 20 h 20"/>
                <a:gd name="T8" fmla="*/ 28 w 32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28" y="20"/>
                  </a:moveTo>
                  <a:cubicBezTo>
                    <a:pt x="30" y="13"/>
                    <a:pt x="31" y="7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2" y="13"/>
                    <a:pt x="4" y="20"/>
                  </a:cubicBez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74" name="Freeform 80">
              <a:extLst>
                <a:ext uri="{FF2B5EF4-FFF2-40B4-BE49-F238E27FC236}">
                  <a16:creationId xmlns:a16="http://schemas.microsoft.com/office/drawing/2014/main" id="{C6A9EF19-1D2F-5C48-AB4C-843576B3C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1901825"/>
              <a:ext cx="120650" cy="74613"/>
            </a:xfrm>
            <a:custGeom>
              <a:avLst/>
              <a:gdLst>
                <a:gd name="T0" fmla="*/ 29 w 32"/>
                <a:gd name="T1" fmla="*/ 0 h 20"/>
                <a:gd name="T2" fmla="*/ 3 w 32"/>
                <a:gd name="T3" fmla="*/ 0 h 20"/>
                <a:gd name="T4" fmla="*/ 0 w 32"/>
                <a:gd name="T5" fmla="*/ 20 h 20"/>
                <a:gd name="T6" fmla="*/ 32 w 32"/>
                <a:gd name="T7" fmla="*/ 20 h 20"/>
                <a:gd name="T8" fmla="*/ 29 w 3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2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3"/>
                    <a:pt x="3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75" name="Freeform 81">
              <a:extLst>
                <a:ext uri="{FF2B5EF4-FFF2-40B4-BE49-F238E27FC236}">
                  <a16:creationId xmlns:a16="http://schemas.microsoft.com/office/drawing/2014/main" id="{71D616E6-214C-7642-8025-FA9361383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2081213"/>
              <a:ext cx="82550" cy="79375"/>
            </a:xfrm>
            <a:custGeom>
              <a:avLst/>
              <a:gdLst>
                <a:gd name="T0" fmla="*/ 0 w 22"/>
                <a:gd name="T1" fmla="*/ 0 h 21"/>
                <a:gd name="T2" fmla="*/ 11 w 22"/>
                <a:gd name="T3" fmla="*/ 21 h 21"/>
                <a:gd name="T4" fmla="*/ 22 w 22"/>
                <a:gd name="T5" fmla="*/ 0 h 21"/>
                <a:gd name="T6" fmla="*/ 0 w 2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0"/>
                  </a:moveTo>
                  <a:cubicBezTo>
                    <a:pt x="3" y="7"/>
                    <a:pt x="6" y="14"/>
                    <a:pt x="11" y="21"/>
                  </a:cubicBezTo>
                  <a:cubicBezTo>
                    <a:pt x="16" y="14"/>
                    <a:pt x="19" y="7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76" name="Freeform 82">
              <a:extLst>
                <a:ext uri="{FF2B5EF4-FFF2-40B4-BE49-F238E27FC236}">
                  <a16:creationId xmlns:a16="http://schemas.microsoft.com/office/drawing/2014/main" id="{BDC9A4A3-F2D3-FB49-B350-8EBB63E65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425" y="1806575"/>
              <a:ext cx="88900" cy="79375"/>
            </a:xfrm>
            <a:custGeom>
              <a:avLst/>
              <a:gdLst>
                <a:gd name="T0" fmla="*/ 24 w 24"/>
                <a:gd name="T1" fmla="*/ 21 h 21"/>
                <a:gd name="T2" fmla="*/ 12 w 24"/>
                <a:gd name="T3" fmla="*/ 0 h 21"/>
                <a:gd name="T4" fmla="*/ 0 w 24"/>
                <a:gd name="T5" fmla="*/ 21 h 21"/>
                <a:gd name="T6" fmla="*/ 24 w 24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1">
                  <a:moveTo>
                    <a:pt x="24" y="21"/>
                  </a:moveTo>
                  <a:cubicBezTo>
                    <a:pt x="21" y="13"/>
                    <a:pt x="17" y="6"/>
                    <a:pt x="12" y="0"/>
                  </a:cubicBezTo>
                  <a:cubicBezTo>
                    <a:pt x="7" y="6"/>
                    <a:pt x="3" y="13"/>
                    <a:pt x="0" y="21"/>
                  </a:cubicBezTo>
                  <a:lnTo>
                    <a:pt x="2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77" name="Freeform 83">
              <a:extLst>
                <a:ext uri="{FF2B5EF4-FFF2-40B4-BE49-F238E27FC236}">
                  <a16:creationId xmlns:a16="http://schemas.microsoft.com/office/drawing/2014/main" id="{B2E9BE05-52C4-5347-9E86-EDCFD93D1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925" y="1803400"/>
              <a:ext cx="131763" cy="82550"/>
            </a:xfrm>
            <a:custGeom>
              <a:avLst/>
              <a:gdLst>
                <a:gd name="T0" fmla="*/ 35 w 35"/>
                <a:gd name="T1" fmla="*/ 22 h 22"/>
                <a:gd name="T2" fmla="*/ 0 w 35"/>
                <a:gd name="T3" fmla="*/ 0 h 22"/>
                <a:gd name="T4" fmla="*/ 11 w 35"/>
                <a:gd name="T5" fmla="*/ 22 h 22"/>
                <a:gd name="T6" fmla="*/ 35 w 35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2">
                  <a:moveTo>
                    <a:pt x="35" y="22"/>
                  </a:moveTo>
                  <a:cubicBezTo>
                    <a:pt x="27" y="10"/>
                    <a:pt x="15" y="2"/>
                    <a:pt x="0" y="0"/>
                  </a:cubicBezTo>
                  <a:cubicBezTo>
                    <a:pt x="5" y="7"/>
                    <a:pt x="9" y="14"/>
                    <a:pt x="11" y="22"/>
                  </a:cubicBezTo>
                  <a:lnTo>
                    <a:pt x="3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78" name="Freeform 84">
              <a:extLst>
                <a:ext uri="{FF2B5EF4-FFF2-40B4-BE49-F238E27FC236}">
                  <a16:creationId xmlns:a16="http://schemas.microsoft.com/office/drawing/2014/main" id="{54223E50-710A-164D-AC4A-C7D9C26C4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1901825"/>
              <a:ext cx="117475" cy="74613"/>
            </a:xfrm>
            <a:custGeom>
              <a:avLst/>
              <a:gdLst>
                <a:gd name="T0" fmla="*/ 31 w 31"/>
                <a:gd name="T1" fmla="*/ 0 h 20"/>
                <a:gd name="T2" fmla="*/ 5 w 31"/>
                <a:gd name="T3" fmla="*/ 0 h 20"/>
                <a:gd name="T4" fmla="*/ 0 w 31"/>
                <a:gd name="T5" fmla="*/ 20 h 20"/>
                <a:gd name="T6" fmla="*/ 28 w 31"/>
                <a:gd name="T7" fmla="*/ 20 h 20"/>
                <a:gd name="T8" fmla="*/ 31 w 3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13"/>
                    <a:pt x="29" y="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79" name="Freeform 85">
              <a:extLst>
                <a:ext uri="{FF2B5EF4-FFF2-40B4-BE49-F238E27FC236}">
                  <a16:creationId xmlns:a16="http://schemas.microsoft.com/office/drawing/2014/main" id="{FC092CA1-161B-4146-BC4B-AA7723F98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1803400"/>
              <a:ext cx="134938" cy="82550"/>
            </a:xfrm>
            <a:custGeom>
              <a:avLst/>
              <a:gdLst>
                <a:gd name="T0" fmla="*/ 36 w 36"/>
                <a:gd name="T1" fmla="*/ 0 h 22"/>
                <a:gd name="T2" fmla="*/ 0 w 36"/>
                <a:gd name="T3" fmla="*/ 22 h 22"/>
                <a:gd name="T4" fmla="*/ 25 w 36"/>
                <a:gd name="T5" fmla="*/ 22 h 22"/>
                <a:gd name="T6" fmla="*/ 36 w 3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2">
                  <a:moveTo>
                    <a:pt x="36" y="0"/>
                  </a:moveTo>
                  <a:cubicBezTo>
                    <a:pt x="21" y="2"/>
                    <a:pt x="8" y="10"/>
                    <a:pt x="0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14"/>
                    <a:pt x="31" y="7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80" name="Freeform 86">
              <a:extLst>
                <a:ext uri="{FF2B5EF4-FFF2-40B4-BE49-F238E27FC236}">
                  <a16:creationId xmlns:a16="http://schemas.microsoft.com/office/drawing/2014/main" id="{2B0C9BD7-CC24-BF49-8419-E6B43EA0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1992313"/>
              <a:ext cx="120650" cy="74613"/>
            </a:xfrm>
            <a:custGeom>
              <a:avLst/>
              <a:gdLst>
                <a:gd name="T0" fmla="*/ 0 w 32"/>
                <a:gd name="T1" fmla="*/ 20 h 20"/>
                <a:gd name="T2" fmla="*/ 27 w 32"/>
                <a:gd name="T3" fmla="*/ 20 h 20"/>
                <a:gd name="T4" fmla="*/ 32 w 32"/>
                <a:gd name="T5" fmla="*/ 0 h 20"/>
                <a:gd name="T6" fmla="*/ 4 w 32"/>
                <a:gd name="T7" fmla="*/ 0 h 20"/>
                <a:gd name="T8" fmla="*/ 0 w 32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0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30" y="14"/>
                    <a:pt x="32" y="7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2" y="13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81" name="Freeform 87">
              <a:extLst>
                <a:ext uri="{FF2B5EF4-FFF2-40B4-BE49-F238E27FC236}">
                  <a16:creationId xmlns:a16="http://schemas.microsoft.com/office/drawing/2014/main" id="{1A9AC2C4-EBEC-9442-8535-3F9D3E05E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5" y="1901825"/>
              <a:ext cx="117475" cy="74613"/>
            </a:xfrm>
            <a:custGeom>
              <a:avLst/>
              <a:gdLst>
                <a:gd name="T0" fmla="*/ 3 w 31"/>
                <a:gd name="T1" fmla="*/ 20 h 20"/>
                <a:gd name="T2" fmla="*/ 31 w 31"/>
                <a:gd name="T3" fmla="*/ 20 h 20"/>
                <a:gd name="T4" fmla="*/ 26 w 31"/>
                <a:gd name="T5" fmla="*/ 0 h 20"/>
                <a:gd name="T6" fmla="*/ 0 w 31"/>
                <a:gd name="T7" fmla="*/ 0 h 20"/>
                <a:gd name="T8" fmla="*/ 3 w 3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1" y="13"/>
                    <a:pt x="29" y="6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6"/>
                    <a:pt x="3" y="13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82" name="Freeform 88">
              <a:extLst>
                <a:ext uri="{FF2B5EF4-FFF2-40B4-BE49-F238E27FC236}">
                  <a16:creationId xmlns:a16="http://schemas.microsoft.com/office/drawing/2014/main" id="{85D0361F-60B7-BD4D-BDC0-FBEF9ADC3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1992313"/>
              <a:ext cx="120650" cy="74613"/>
            </a:xfrm>
            <a:custGeom>
              <a:avLst/>
              <a:gdLst>
                <a:gd name="T0" fmla="*/ 28 w 32"/>
                <a:gd name="T1" fmla="*/ 0 h 20"/>
                <a:gd name="T2" fmla="*/ 0 w 32"/>
                <a:gd name="T3" fmla="*/ 0 h 20"/>
                <a:gd name="T4" fmla="*/ 6 w 32"/>
                <a:gd name="T5" fmla="*/ 20 h 20"/>
                <a:gd name="T6" fmla="*/ 32 w 32"/>
                <a:gd name="T7" fmla="*/ 20 h 20"/>
                <a:gd name="T8" fmla="*/ 28 w 3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2" y="14"/>
                    <a:pt x="6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0" y="13"/>
                    <a:pt x="28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83" name="Freeform 89">
              <a:extLst>
                <a:ext uri="{FF2B5EF4-FFF2-40B4-BE49-F238E27FC236}">
                  <a16:creationId xmlns:a16="http://schemas.microsoft.com/office/drawing/2014/main" id="{955B8443-A601-BA4D-A6A1-6625F4083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2081213"/>
              <a:ext cx="136525" cy="84138"/>
            </a:xfrm>
            <a:custGeom>
              <a:avLst/>
              <a:gdLst>
                <a:gd name="T0" fmla="*/ 0 w 36"/>
                <a:gd name="T1" fmla="*/ 0 h 22"/>
                <a:gd name="T2" fmla="*/ 36 w 36"/>
                <a:gd name="T3" fmla="*/ 22 h 22"/>
                <a:gd name="T4" fmla="*/ 25 w 36"/>
                <a:gd name="T5" fmla="*/ 0 h 22"/>
                <a:gd name="T6" fmla="*/ 0 w 3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2">
                  <a:moveTo>
                    <a:pt x="0" y="0"/>
                  </a:moveTo>
                  <a:cubicBezTo>
                    <a:pt x="8" y="12"/>
                    <a:pt x="21" y="21"/>
                    <a:pt x="36" y="22"/>
                  </a:cubicBezTo>
                  <a:cubicBezTo>
                    <a:pt x="31" y="15"/>
                    <a:pt x="28" y="8"/>
                    <a:pt x="2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  <p:sp>
          <p:nvSpPr>
            <p:cNvPr id="84" name="Freeform 90">
              <a:extLst>
                <a:ext uri="{FF2B5EF4-FFF2-40B4-BE49-F238E27FC236}">
                  <a16:creationId xmlns:a16="http://schemas.microsoft.com/office/drawing/2014/main" id="{AD6035E4-A05A-ED46-853A-827B283C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163" y="2081213"/>
              <a:ext cx="136525" cy="84138"/>
            </a:xfrm>
            <a:custGeom>
              <a:avLst/>
              <a:gdLst>
                <a:gd name="T0" fmla="*/ 0 w 36"/>
                <a:gd name="T1" fmla="*/ 22 h 22"/>
                <a:gd name="T2" fmla="*/ 36 w 36"/>
                <a:gd name="T3" fmla="*/ 0 h 22"/>
                <a:gd name="T4" fmla="*/ 11 w 36"/>
                <a:gd name="T5" fmla="*/ 0 h 22"/>
                <a:gd name="T6" fmla="*/ 0 w 36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2">
                  <a:moveTo>
                    <a:pt x="0" y="22"/>
                  </a:moveTo>
                  <a:cubicBezTo>
                    <a:pt x="15" y="21"/>
                    <a:pt x="28" y="12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8"/>
                    <a:pt x="5" y="15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b="0" i="0" dirty="0">
                <a:latin typeface="Helvetica" pitchFamily="2" charset="0"/>
              </a:endParaRPr>
            </a:p>
          </p:txBody>
        </p: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1BC56B1-DF6D-4B44-920B-5165B4BBF2BC}"/>
              </a:ext>
            </a:extLst>
          </p:cNvPr>
          <p:cNvCxnSpPr/>
          <p:nvPr userDrawn="1"/>
        </p:nvCxnSpPr>
        <p:spPr>
          <a:xfrm>
            <a:off x="5461039" y="3334980"/>
            <a:ext cx="0" cy="2736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1EEB40B9-1BC6-D343-ABF4-7A5A82AA7024}"/>
              </a:ext>
            </a:extLst>
          </p:cNvPr>
          <p:cNvSpPr txBox="1"/>
          <p:nvPr userDrawn="1"/>
        </p:nvSpPr>
        <p:spPr>
          <a:xfrm>
            <a:off x="4142515" y="1436829"/>
            <a:ext cx="6115637" cy="10116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sz="7198" b="0" i="0" dirty="0">
                <a:solidFill>
                  <a:schemeClr val="bg1"/>
                </a:solidFill>
                <a:latin typeface="Helvetica" pitchFamily="2" charset="0"/>
              </a:rPr>
              <a:t>CONTACT US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451A7CB-2C01-F049-8187-0CBFFC065AED}"/>
              </a:ext>
            </a:extLst>
          </p:cNvPr>
          <p:cNvCxnSpPr>
            <a:cxnSpLocks/>
          </p:cNvCxnSpPr>
          <p:nvPr userDrawn="1"/>
        </p:nvCxnSpPr>
        <p:spPr>
          <a:xfrm>
            <a:off x="4196624" y="2520437"/>
            <a:ext cx="46301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125">
            <a:extLst>
              <a:ext uri="{FF2B5EF4-FFF2-40B4-BE49-F238E27FC236}">
                <a16:creationId xmlns:a16="http://schemas.microsoft.com/office/drawing/2014/main" id="{33E06794-371E-1245-B2FA-09973F1F6D08}"/>
              </a:ext>
            </a:extLst>
          </p:cNvPr>
          <p:cNvSpPr/>
          <p:nvPr userDrawn="1"/>
        </p:nvSpPr>
        <p:spPr>
          <a:xfrm rot="10800000" flipV="1">
            <a:off x="1588" y="894"/>
            <a:ext cx="3110690" cy="1858591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b="0" i="0" dirty="0">
              <a:latin typeface="Helvetica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E81E669-2CD2-9C4D-BA01-FA3B9944AA5A}"/>
              </a:ext>
            </a:extLst>
          </p:cNvPr>
          <p:cNvSpPr txBox="1"/>
          <p:nvPr userDrawn="1"/>
        </p:nvSpPr>
        <p:spPr>
          <a:xfrm>
            <a:off x="3521455" y="3783350"/>
            <a:ext cx="1867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chemeClr val="bg1"/>
                </a:solidFill>
                <a:latin typeface="Helvetica" pitchFamily="2" charset="0"/>
              </a:rPr>
              <a:t>+1 (917) 905 6267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1F4AF8F-A643-9140-9CA9-E3E3A99CD0A8}"/>
              </a:ext>
            </a:extLst>
          </p:cNvPr>
          <p:cNvCxnSpPr/>
          <p:nvPr userDrawn="1"/>
        </p:nvCxnSpPr>
        <p:spPr>
          <a:xfrm>
            <a:off x="8686024" y="3334980"/>
            <a:ext cx="0" cy="2736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AC90B812-DED4-5844-BDCB-CF4AEF0DFE16}"/>
              </a:ext>
            </a:extLst>
          </p:cNvPr>
          <p:cNvSpPr txBox="1"/>
          <p:nvPr userDrawn="1"/>
        </p:nvSpPr>
        <p:spPr>
          <a:xfrm>
            <a:off x="5848654" y="3793714"/>
            <a:ext cx="2957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err="1">
                <a:solidFill>
                  <a:schemeClr val="bg1"/>
                </a:solidFill>
                <a:latin typeface="Helvetica" pitchFamily="2" charset="0"/>
              </a:rPr>
              <a:t>info@woodstoneresearch.com</a:t>
            </a:r>
            <a:endParaRPr lang="en-US" sz="1600" b="0" i="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82953BE-30B0-FF40-872E-26B926D6F46C}"/>
              </a:ext>
            </a:extLst>
          </p:cNvPr>
          <p:cNvSpPr txBox="1"/>
          <p:nvPr userDrawn="1"/>
        </p:nvSpPr>
        <p:spPr>
          <a:xfrm>
            <a:off x="8933300" y="3795925"/>
            <a:ext cx="2908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err="1">
                <a:solidFill>
                  <a:schemeClr val="bg1"/>
                </a:solidFill>
                <a:latin typeface="Helvetica" pitchFamily="2" charset="0"/>
              </a:rPr>
              <a:t>www.woodstoneresearch.com</a:t>
            </a:r>
            <a:endParaRPr lang="en-US" sz="1600" b="0" i="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3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43" b="0" i="0">
                <a:solidFill>
                  <a:schemeClr val="bg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EB0AE"/>
                </a:solidFill>
                <a:latin typeface="Gill Sans MT"/>
                <a:cs typeface="Gill Sans MT"/>
              </a:defRPr>
            </a:lvl1pPr>
          </a:lstStyle>
          <a:p>
            <a:pPr marL="7697">
              <a:lnSpc>
                <a:spcPts val="1188"/>
              </a:lnSpc>
            </a:pPr>
            <a:r>
              <a:rPr lang="en-IN" spc="36">
                <a:latin typeface="Helvetica" pitchFamily="2" charset="0"/>
              </a:rPr>
              <a:t>Confidential.</a:t>
            </a:r>
            <a:r>
              <a:rPr lang="en-IN" spc="-27">
                <a:latin typeface="Helvetica" pitchFamily="2" charset="0"/>
              </a:rPr>
              <a:t> </a:t>
            </a:r>
            <a:r>
              <a:rPr lang="en-IN" spc="42">
                <a:latin typeface="Helvetica" pitchFamily="2" charset="0"/>
              </a:rPr>
              <a:t>©</a:t>
            </a:r>
            <a:r>
              <a:rPr lang="en-IN" spc="-21">
                <a:latin typeface="Helvetica" pitchFamily="2" charset="0"/>
              </a:rPr>
              <a:t> </a:t>
            </a:r>
            <a:r>
              <a:rPr lang="en-IN" spc="61">
                <a:latin typeface="Helvetica" pitchFamily="2" charset="0"/>
              </a:rPr>
              <a:t>2020</a:t>
            </a:r>
            <a:r>
              <a:rPr lang="en-IN" spc="-15">
                <a:latin typeface="Helvetica" pitchFamily="2" charset="0"/>
              </a:rPr>
              <a:t> </a:t>
            </a:r>
            <a:r>
              <a:rPr lang="en-IN" spc="18">
                <a:latin typeface="Helvetica" pitchFamily="2" charset="0"/>
              </a:rPr>
              <a:t>Woodstone</a:t>
            </a:r>
            <a:r>
              <a:rPr lang="en-IN" spc="-24">
                <a:latin typeface="Helvetica" pitchFamily="2" charset="0"/>
              </a:rPr>
              <a:t> </a:t>
            </a:r>
            <a:r>
              <a:rPr lang="en-IN" spc="52">
                <a:latin typeface="Helvetica" pitchFamily="2" charset="0"/>
              </a:rPr>
              <a:t>Research</a:t>
            </a:r>
            <a:r>
              <a:rPr lang="en-IN" spc="-9">
                <a:latin typeface="Helvetica" pitchFamily="2" charset="0"/>
              </a:rPr>
              <a:t> </a:t>
            </a:r>
            <a:r>
              <a:rPr lang="en-IN" spc="-6">
                <a:latin typeface="Helvetica" pitchFamily="2" charset="0"/>
              </a:rPr>
              <a:t>&amp;</a:t>
            </a:r>
            <a:r>
              <a:rPr lang="en-IN" spc="-24">
                <a:latin typeface="Helvetica" pitchFamily="2" charset="0"/>
              </a:rPr>
              <a:t> </a:t>
            </a:r>
            <a:r>
              <a:rPr lang="en-IN" spc="39">
                <a:latin typeface="Helvetica" pitchFamily="2" charset="0"/>
              </a:rPr>
              <a:t>Consulting.</a:t>
            </a:r>
            <a:r>
              <a:rPr lang="en-IN" spc="-24">
                <a:latin typeface="Helvetica" pitchFamily="2" charset="0"/>
              </a:rPr>
              <a:t> </a:t>
            </a:r>
            <a:r>
              <a:rPr lang="en-IN" spc="6">
                <a:latin typeface="Helvetica" pitchFamily="2" charset="0"/>
              </a:rPr>
              <a:t>All</a:t>
            </a:r>
            <a:r>
              <a:rPr lang="en-IN" spc="-30">
                <a:latin typeface="Helvetica" pitchFamily="2" charset="0"/>
              </a:rPr>
              <a:t> </a:t>
            </a:r>
            <a:r>
              <a:rPr lang="en-IN" spc="55">
                <a:latin typeface="Helvetica" pitchFamily="2" charset="0"/>
              </a:rPr>
              <a:t>Rights</a:t>
            </a:r>
            <a:r>
              <a:rPr lang="en-IN" spc="-15">
                <a:latin typeface="Helvetica" pitchFamily="2" charset="0"/>
              </a:rPr>
              <a:t> </a:t>
            </a:r>
            <a:r>
              <a:rPr lang="en-IN" spc="39">
                <a:latin typeface="Helvetica" pitchFamily="2" charset="0"/>
              </a:rPr>
              <a:t>Reserved.</a:t>
            </a:r>
            <a:endParaRPr lang="en-IN" spc="39" dirty="0">
              <a:latin typeface="Helvetica" pitchFamily="2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45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247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825437-FC57-834E-BE92-A7251008DDA1}"/>
              </a:ext>
            </a:extLst>
          </p:cNvPr>
          <p:cNvSpPr/>
          <p:nvPr/>
        </p:nvSpPr>
        <p:spPr>
          <a:xfrm>
            <a:off x="0" y="0"/>
            <a:ext cx="12192000" cy="75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>
              <a:latin typeface="Helvetica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C450EC-ABE0-BD4D-95EC-1AB135F1BEB9}"/>
              </a:ext>
            </a:extLst>
          </p:cNvPr>
          <p:cNvSpPr/>
          <p:nvPr userDrawn="1"/>
        </p:nvSpPr>
        <p:spPr>
          <a:xfrm>
            <a:off x="3048001" y="650320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b="0" i="0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Confidential. © 2021 Woodstone Research &amp; Consulting. All Rights Reserved.</a:t>
            </a:r>
            <a:endParaRPr lang="en-US" sz="1000" dirty="0">
              <a:solidFill>
                <a:schemeClr val="tx1">
                  <a:lumMod val="40000"/>
                  <a:lumOff val="60000"/>
                </a:schemeClr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B2CE54-2E67-724F-B4B3-3E5A79BEC394}"/>
              </a:ext>
            </a:extLst>
          </p:cNvPr>
          <p:cNvSpPr txBox="1"/>
          <p:nvPr userDrawn="1"/>
        </p:nvSpPr>
        <p:spPr>
          <a:xfrm>
            <a:off x="11543567" y="6411135"/>
            <a:ext cx="372181" cy="276981"/>
          </a:xfrm>
          <a:prstGeom prst="rect">
            <a:avLst/>
          </a:prstGeom>
          <a:noFill/>
        </p:spPr>
        <p:txBody>
          <a:bodyPr wrap="none" lIns="91422" tIns="45711" rIns="91422" bIns="45711" rtlCol="0" anchor="ctr">
            <a:spAutoFit/>
          </a:bodyPr>
          <a:lstStyle/>
          <a:p>
            <a:pPr algn="ctr"/>
            <a:fld id="{260E2A6B-A809-4840-BF14-8648BC0BDF87}" type="slidenum">
              <a:rPr lang="id-ID" sz="1200" b="0" i="0" smtClean="0">
                <a:solidFill>
                  <a:schemeClr val="tx1"/>
                </a:solidFill>
                <a:latin typeface="Helvetica" pitchFamily="2" charset="0"/>
                <a:ea typeface="Montserrat Light" charset="0"/>
                <a:cs typeface="Montserrat Light" charset="0"/>
              </a:rPr>
              <a:pPr algn="ctr"/>
              <a:t>‹#›</a:t>
            </a:fld>
            <a:endParaRPr lang="id-ID" sz="800" b="0" i="0" dirty="0">
              <a:solidFill>
                <a:schemeClr val="tx1"/>
              </a:solidFill>
              <a:latin typeface="Helvetica" pitchFamily="2" charset="0"/>
              <a:ea typeface="Montserrat Light" charset="0"/>
              <a:cs typeface="Montserrat Light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E2AD68-2B8C-E04D-AB0E-27506969150F}"/>
              </a:ext>
            </a:extLst>
          </p:cNvPr>
          <p:cNvCxnSpPr/>
          <p:nvPr/>
        </p:nvCxnSpPr>
        <p:spPr>
          <a:xfrm>
            <a:off x="11868849" y="6402368"/>
            <a:ext cx="0" cy="2700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BBB54C3-FB15-F542-84FA-CF70194DC895}"/>
              </a:ext>
            </a:extLst>
          </p:cNvPr>
          <p:cNvSpPr/>
          <p:nvPr userDrawn="1"/>
        </p:nvSpPr>
        <p:spPr>
          <a:xfrm>
            <a:off x="0" y="0"/>
            <a:ext cx="12192000" cy="756000"/>
          </a:xfrm>
          <a:prstGeom prst="rect">
            <a:avLst/>
          </a:prstGeom>
          <a:solidFill>
            <a:srgbClr val="427BB4"/>
          </a:solidFill>
          <a:ln>
            <a:noFill/>
          </a:ln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Helvetica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1EC51D-B6B6-DC4B-B8C5-6492902693E1}"/>
              </a:ext>
            </a:extLst>
          </p:cNvPr>
          <p:cNvCxnSpPr/>
          <p:nvPr userDrawn="1"/>
        </p:nvCxnSpPr>
        <p:spPr>
          <a:xfrm>
            <a:off x="11868849" y="6402368"/>
            <a:ext cx="0" cy="2700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F133906-F43E-784F-BA6A-AC2899BBA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7202"/>
          <a:stretch/>
        </p:blipFill>
        <p:spPr>
          <a:xfrm>
            <a:off x="0" y="6619490"/>
            <a:ext cx="12192000" cy="246221"/>
          </a:xfrm>
          <a:custGeom>
            <a:avLst/>
            <a:gdLst>
              <a:gd name="connsiteX0" fmla="*/ 0 w 12192000"/>
              <a:gd name="connsiteY0" fmla="*/ 0 h 1923861"/>
              <a:gd name="connsiteX1" fmla="*/ 12192000 w 12192000"/>
              <a:gd name="connsiteY1" fmla="*/ 0 h 1923861"/>
              <a:gd name="connsiteX2" fmla="*/ 12192000 w 12192000"/>
              <a:gd name="connsiteY2" fmla="*/ 1923861 h 1923861"/>
              <a:gd name="connsiteX3" fmla="*/ 0 w 12192000"/>
              <a:gd name="connsiteY3" fmla="*/ 1923861 h 192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23861">
                <a:moveTo>
                  <a:pt x="0" y="0"/>
                </a:moveTo>
                <a:lnTo>
                  <a:pt x="12192000" y="0"/>
                </a:lnTo>
                <a:lnTo>
                  <a:pt x="12192000" y="1923861"/>
                </a:lnTo>
                <a:lnTo>
                  <a:pt x="0" y="192386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202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5" r:id="rId3"/>
    <p:sldLayoutId id="2147483677" r:id="rId4"/>
    <p:sldLayoutId id="2147483678" r:id="rId5"/>
    <p:sldLayoutId id="2147483679" r:id="rId6"/>
    <p:sldLayoutId id="2147483687" r:id="rId7"/>
    <p:sldLayoutId id="2147483688" r:id="rId8"/>
  </p:sldLayoutIdLst>
  <p:hf hdr="0" ftr="0" dt="0"/>
  <p:txStyles>
    <p:titleStyle>
      <a:lvl1pPr algn="l" defTabSz="9134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4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2" indent="0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1" indent="0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61" indent="0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83" indent="0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63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81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03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3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2" algn="l" defTabSz="9134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1" algn="l" defTabSz="9134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61" algn="l" defTabSz="9134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83" algn="l" defTabSz="9134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01" algn="l" defTabSz="9134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22" algn="l" defTabSz="9134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42" algn="l" defTabSz="9134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62" algn="l" defTabSz="9134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3974">
          <p15:clr>
            <a:srgbClr val="A4A3A4"/>
          </p15:clr>
        </p15:guide>
        <p15:guide id="3" pos="14323">
          <p15:clr>
            <a:srgbClr val="F26B43"/>
          </p15:clr>
        </p15:guide>
        <p15:guide id="6" orient="horz" pos="7495">
          <p15:clr>
            <a:srgbClr val="F26B43"/>
          </p15:clr>
        </p15:guide>
        <p15:guide id="7" pos="3840">
          <p15:clr>
            <a:srgbClr val="A4A3A4"/>
          </p15:clr>
        </p15:guide>
        <p15:guide id="8" pos="7242">
          <p15:clr>
            <a:srgbClr val="A4A3A4"/>
          </p15:clr>
        </p15:guide>
        <p15:guide id="9" orient="horz" pos="2160">
          <p15:clr>
            <a:srgbClr val="A4A3A4"/>
          </p15:clr>
        </p15:guide>
        <p15:guide id="10" pos="43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779D00-EE2A-A249-AAC7-2A03F061B3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0157" y="3307279"/>
            <a:ext cx="9232643" cy="1222407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Global </a:t>
            </a:r>
            <a:r>
              <a:rPr lang="en-US">
                <a:solidFill>
                  <a:schemeClr val="accent1"/>
                </a:solidFill>
              </a:rPr>
              <a:t>Gummy Supplements Market </a:t>
            </a:r>
            <a:r>
              <a:rPr lang="en-US" dirty="0">
                <a:solidFill>
                  <a:schemeClr val="accent1"/>
                </a:solidFill>
              </a:rPr>
              <a:t>– Growth, Size, Trends and Forecast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D0B73-6BDD-5E4B-A410-38FB61885F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5849755"/>
            <a:ext cx="3219727" cy="46898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Market Research Report</a:t>
            </a:r>
          </a:p>
        </p:txBody>
      </p:sp>
    </p:spTree>
    <p:extLst>
      <p:ext uri="{BB962C8B-B14F-4D97-AF65-F5344CB8AC3E}">
        <p14:creationId xmlns:p14="http://schemas.microsoft.com/office/powerpoint/2010/main" val="12957078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Woodstone - Final">
      <a:dk1>
        <a:srgbClr val="000000"/>
      </a:dk1>
      <a:lt1>
        <a:srgbClr val="FFFFFF"/>
      </a:lt1>
      <a:dk2>
        <a:srgbClr val="292929"/>
      </a:dk2>
      <a:lt2>
        <a:srgbClr val="FFFFFF"/>
      </a:lt2>
      <a:accent1>
        <a:srgbClr val="29518B"/>
      </a:accent1>
      <a:accent2>
        <a:srgbClr val="3F403F"/>
      </a:accent2>
      <a:accent3>
        <a:srgbClr val="06A691"/>
      </a:accent3>
      <a:accent4>
        <a:srgbClr val="B38C8E"/>
      </a:accent4>
      <a:accent5>
        <a:srgbClr val="695975"/>
      </a:accent5>
      <a:accent6>
        <a:srgbClr val="000000"/>
      </a:accent6>
      <a:hlink>
        <a:srgbClr val="02D0CC"/>
      </a:hlink>
      <a:folHlink>
        <a:srgbClr val="02D0CC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 - Global Acetic Acid Market Outlook (2019-2025)</Template>
  <TotalTime>10597</TotalTime>
  <Words>15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Gill Sans MT</vt:lpstr>
      <vt:lpstr>Helvetica</vt:lpstr>
      <vt:lpstr>1_Office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Jhansi Addanki</dc:creator>
  <cp:keywords/>
  <dc:description/>
  <cp:lastModifiedBy>Rupa Reddy</cp:lastModifiedBy>
  <cp:revision>563</cp:revision>
  <dcterms:created xsi:type="dcterms:W3CDTF">2020-07-05T09:41:30Z</dcterms:created>
  <dcterms:modified xsi:type="dcterms:W3CDTF">2024-12-09T06:59:23Z</dcterms:modified>
  <cp:category/>
</cp:coreProperties>
</file>